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89" r:id="rId2"/>
    <p:sldId id="259" r:id="rId3"/>
    <p:sldId id="845" r:id="rId4"/>
    <p:sldId id="838" r:id="rId5"/>
    <p:sldId id="835" r:id="rId6"/>
    <p:sldId id="783" r:id="rId7"/>
    <p:sldId id="836" r:id="rId8"/>
    <p:sldId id="851" r:id="rId9"/>
    <p:sldId id="833" r:id="rId10"/>
    <p:sldId id="761" r:id="rId11"/>
    <p:sldId id="799" r:id="rId12"/>
    <p:sldId id="803" r:id="rId13"/>
    <p:sldId id="804" r:id="rId14"/>
    <p:sldId id="806" r:id="rId15"/>
    <p:sldId id="812" r:id="rId16"/>
    <p:sldId id="810" r:id="rId17"/>
    <p:sldId id="813" r:id="rId18"/>
    <p:sldId id="814" r:id="rId19"/>
    <p:sldId id="811" r:id="rId20"/>
    <p:sldId id="815" r:id="rId21"/>
    <p:sldId id="816" r:id="rId22"/>
    <p:sldId id="817" r:id="rId23"/>
    <p:sldId id="818" r:id="rId24"/>
    <p:sldId id="819" r:id="rId25"/>
    <p:sldId id="820" r:id="rId26"/>
    <p:sldId id="821" r:id="rId27"/>
    <p:sldId id="852" r:id="rId28"/>
    <p:sldId id="824" r:id="rId29"/>
    <p:sldId id="801" r:id="rId30"/>
    <p:sldId id="825" r:id="rId31"/>
    <p:sldId id="853" r:id="rId32"/>
    <p:sldId id="830" r:id="rId33"/>
    <p:sldId id="828" r:id="rId34"/>
    <p:sldId id="847" r:id="rId35"/>
    <p:sldId id="767" r:id="rId36"/>
    <p:sldId id="777" r:id="rId37"/>
    <p:sldId id="788" r:id="rId38"/>
    <p:sldId id="784" r:id="rId39"/>
    <p:sldId id="785" r:id="rId40"/>
    <p:sldId id="791" r:id="rId41"/>
    <p:sldId id="841" r:id="rId42"/>
    <p:sldId id="842" r:id="rId43"/>
    <p:sldId id="849" r:id="rId44"/>
    <p:sldId id="796" r:id="rId45"/>
    <p:sldId id="844" r:id="rId46"/>
    <p:sldId id="765" r:id="rId47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689"/>
            <p14:sldId id="259"/>
            <p14:sldId id="845"/>
            <p14:sldId id="838"/>
            <p14:sldId id="835"/>
            <p14:sldId id="783"/>
            <p14:sldId id="836"/>
            <p14:sldId id="851"/>
            <p14:sldId id="833"/>
            <p14:sldId id="761"/>
            <p14:sldId id="799"/>
            <p14:sldId id="803"/>
            <p14:sldId id="804"/>
            <p14:sldId id="806"/>
            <p14:sldId id="812"/>
            <p14:sldId id="810"/>
            <p14:sldId id="813"/>
            <p14:sldId id="814"/>
            <p14:sldId id="811"/>
            <p14:sldId id="815"/>
            <p14:sldId id="816"/>
            <p14:sldId id="817"/>
            <p14:sldId id="818"/>
            <p14:sldId id="819"/>
            <p14:sldId id="820"/>
            <p14:sldId id="821"/>
            <p14:sldId id="852"/>
            <p14:sldId id="824"/>
            <p14:sldId id="801"/>
            <p14:sldId id="825"/>
            <p14:sldId id="853"/>
            <p14:sldId id="830"/>
            <p14:sldId id="828"/>
            <p14:sldId id="847"/>
            <p14:sldId id="767"/>
            <p14:sldId id="777"/>
            <p14:sldId id="788"/>
            <p14:sldId id="784"/>
            <p14:sldId id="785"/>
            <p14:sldId id="791"/>
            <p14:sldId id="841"/>
            <p14:sldId id="842"/>
            <p14:sldId id="849"/>
            <p14:sldId id="796"/>
            <p14:sldId id="844"/>
            <p14:sldId id="7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CE9C"/>
    <a:srgbClr val="0AB2BA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1080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32" y="18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41AF3-492D-4A22-94C2-082532C36E9A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55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</a:t>
            </a:r>
            <a:r>
              <a:rPr lang="en-US" altLang="ko-KR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45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-20537"/>
            <a:ext cx="9144000" cy="648071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FAEC9-2976-43BC-AE48-B33EFAA3FE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85291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latinLnBrk="0">
              <a:lnSpc>
                <a:spcPct val="150000"/>
              </a:lnSpc>
              <a:buFontTx/>
              <a:buBlip>
                <a:blip r:embed="rId2"/>
              </a:buBlip>
              <a:defRPr sz="2400" b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latinLnBrk="0">
              <a:lnSpc>
                <a:spcPct val="150000"/>
              </a:lnSpc>
              <a:buFontTx/>
              <a:buBlip>
                <a:blip r:embed="rId3"/>
              </a:buBlip>
              <a:defRPr sz="2000" b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800" b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latinLnBrk="0">
              <a:lnSpc>
                <a:spcPct val="150000"/>
              </a:lnSpc>
              <a:buFont typeface="Arial" panose="020B0604020202020204" pitchFamily="34" charset="0"/>
              <a:buChar char="•"/>
              <a:defRPr sz="1600" b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latinLnBrk="0">
              <a:lnSpc>
                <a:spcPct val="150000"/>
              </a:lnSpc>
              <a:buFont typeface="Arial" panose="020B0604020202020204" pitchFamily="34" charset="0"/>
              <a:buChar char="•"/>
              <a:defRPr sz="1600" b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467682D-DEA3-488C-83C2-DBA06BA23381}"/>
              </a:ext>
            </a:extLst>
          </p:cNvPr>
          <p:cNvSpPr txBox="1">
            <a:spLocks/>
          </p:cNvSpPr>
          <p:nvPr userDrawn="1"/>
        </p:nvSpPr>
        <p:spPr>
          <a:xfrm>
            <a:off x="334800" y="136178"/>
            <a:ext cx="6485500" cy="349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kumimoji="1" lang="en-US" altLang="ko-KR" b="1" dirty="0">
                <a:solidFill>
                  <a:prstClr val="white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Summary</a:t>
            </a:r>
            <a:endParaRPr kumimoji="1" lang="ko-KR" altLang="en-US" b="1" dirty="0">
              <a:solidFill>
                <a:prstClr val="white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08E86-4CED-A64E-B658-15D6FC6C7F34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</a:t>
            </a:r>
            <a:r>
              <a:rPr lang="en-US" altLang="ko-KR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45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88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  <p:sldLayoutId id="2147483663" r:id="rId5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9">
            <a:extLst>
              <a:ext uri="{FF2B5EF4-FFF2-40B4-BE49-F238E27FC236}">
                <a16:creationId xmlns:a16="http://schemas.microsoft.com/office/drawing/2014/main" id="{E36994EC-35AA-F94D-8466-C999D7B90F83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25F90119-4122-654C-A0A9-A135BD5D7EB5}"/>
              </a:ext>
            </a:extLst>
          </p:cNvPr>
          <p:cNvSpPr txBox="1">
            <a:spLocks/>
          </p:cNvSpPr>
          <p:nvPr/>
        </p:nvSpPr>
        <p:spPr>
          <a:xfrm>
            <a:off x="467544" y="1535795"/>
            <a:ext cx="625807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Knowledge-Based Agents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9A2261C4-7E8A-4F44-8FA3-4D208E3EE10E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8553E-E309-0F41-B19B-71E430A4C04B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7</a:t>
            </a:r>
            <a:r>
              <a:rPr kumimoji="1" lang="ko-KR" altLang="en-US" sz="2800" b="1" dirty="0">
                <a:latin typeface="+mj-lt"/>
              </a:rPr>
              <a:t>일 화요일 </a:t>
            </a:r>
            <a:r>
              <a:rPr kumimoji="1" lang="en-US" altLang="ko-KR" sz="2800" b="1" dirty="0">
                <a:latin typeface="+mj-lt"/>
              </a:rPr>
              <a:t>4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96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나눔바른고딕" panose="020B0603020101020101" pitchFamily="34" charset="-127"/>
              </a:rPr>
              <a:t>Outline (Lecture 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484BD-7C57-A04D-A4BF-E660732C3317}"/>
              </a:ext>
            </a:extLst>
          </p:cNvPr>
          <p:cNvSpPr/>
          <p:nvPr/>
        </p:nvSpPr>
        <p:spPr>
          <a:xfrm>
            <a:off x="1259632" y="997173"/>
            <a:ext cx="6552728" cy="2942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5.1 Knowledge-Based Agents ………………………..</a:t>
            </a:r>
            <a:endParaRPr kumimoji="1" lang="en-US" altLang="ja-JP" sz="21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5.2 Propositional Logic ……………………………....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5.3 Propositional Theorem Proving ………………….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5.4 First-Order Logic  ………......................................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5.5 Using First-Order Logic  ………...........................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1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Summary ……………………………………………..</a:t>
            </a:r>
            <a:endParaRPr kumimoji="1" lang="en-US" altLang="ko-KR" sz="2100" b="1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28947-D507-374C-BE01-3B4BC9CC7F2D}"/>
              </a:ext>
            </a:extLst>
          </p:cNvPr>
          <p:cNvSpPr txBox="1"/>
          <p:nvPr/>
        </p:nvSpPr>
        <p:spPr>
          <a:xfrm>
            <a:off x="7068567" y="997173"/>
            <a:ext cx="576064" cy="294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</a:t>
            </a:r>
          </a:p>
          <a:p>
            <a:pPr algn="r">
              <a:lnSpc>
                <a:spcPct val="150000"/>
              </a:lnSpc>
            </a:pPr>
            <a:r>
              <a:rPr lang="en-US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14</a:t>
            </a:r>
          </a:p>
          <a:p>
            <a:pPr algn="r">
              <a:lnSpc>
                <a:spcPct val="150000"/>
              </a:lnSpc>
            </a:pPr>
            <a:r>
              <a:rPr lang="en-US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33</a:t>
            </a:r>
          </a:p>
          <a:p>
            <a:pPr algn="r">
              <a:lnSpc>
                <a:spcPct val="150000"/>
              </a:lnSpc>
            </a:pPr>
            <a:r>
              <a:rPr lang="en-US" altLang="ko-KR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42</a:t>
            </a:r>
          </a:p>
          <a:p>
            <a:pPr algn="r">
              <a:lnSpc>
                <a:spcPct val="150000"/>
              </a:lnSpc>
            </a:pPr>
            <a:r>
              <a:rPr lang="en-US" sz="21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14184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336704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5.1.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Knowledge-Based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5.1 Knowledge-Based Agents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9826-544E-4C21-8392-2BD506A84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504" y="2287917"/>
            <a:ext cx="8748464" cy="2664290"/>
          </a:xfrm>
        </p:spPr>
        <p:txBody>
          <a:bodyPr/>
          <a:lstStyle/>
          <a:p>
            <a:pPr lvl="1" eaLnBrk="0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1" dirty="0">
                <a:latin typeface="Times" pitchFamily="2" charset="0"/>
              </a:rPr>
              <a:t>Knowledge base = A set of sentences in a formal language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" pitchFamily="2" charset="0"/>
              </a:rPr>
              <a:t>Declarative </a:t>
            </a:r>
            <a:r>
              <a:rPr lang="en-US" dirty="0">
                <a:latin typeface="Times" pitchFamily="2" charset="0"/>
              </a:rPr>
              <a:t>approach to building an agent (or other system):</a:t>
            </a:r>
          </a:p>
          <a:p>
            <a:pPr lvl="2" eaLnBrk="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  <a:latin typeface="Times" pitchFamily="2" charset="0"/>
              </a:rPr>
              <a:t>Tell</a:t>
            </a:r>
            <a:r>
              <a:rPr lang="en-US" sz="2000" dirty="0">
                <a:latin typeface="Times" pitchFamily="2" charset="0"/>
              </a:rPr>
              <a:t> it what it needs to known</a:t>
            </a:r>
          </a:p>
          <a:p>
            <a:pPr lvl="1" eaLnBrk="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latin typeface="Times" pitchFamily="2" charset="0"/>
              </a:rPr>
              <a:t>Then it </a:t>
            </a:r>
            <a:r>
              <a:rPr lang="en-US" b="1" dirty="0">
                <a:solidFill>
                  <a:srgbClr val="C00000"/>
                </a:solidFill>
                <a:latin typeface="Times" pitchFamily="2" charset="0"/>
              </a:rPr>
              <a:t>Ask</a:t>
            </a:r>
            <a:r>
              <a:rPr lang="en-US" dirty="0">
                <a:latin typeface="Times" pitchFamily="2" charset="0"/>
              </a:rPr>
              <a:t> itself what to do – answers should follow from knowledge base</a:t>
            </a:r>
          </a:p>
          <a:p>
            <a:pPr lvl="1" eaLnBrk="0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" pitchFamily="2" charset="0"/>
              </a:rPr>
              <a:t>Agents can be viewed at the knowledge level: </a:t>
            </a:r>
            <a:r>
              <a:rPr lang="en-US" dirty="0">
                <a:latin typeface="Times" pitchFamily="2" charset="0"/>
              </a:rPr>
              <a:t>what they know or at the implementation level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latin typeface="Times" pitchFamily="2" charset="0"/>
              </a:rPr>
              <a:t>i.e. data structures and algorithms in knowledge base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4DF05EB-A2D4-CC49-A9BA-65307D639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83012"/>
              </p:ext>
            </p:extLst>
          </p:nvPr>
        </p:nvGraphicFramePr>
        <p:xfrm>
          <a:off x="1403648" y="1037465"/>
          <a:ext cx="2232248" cy="1008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9148437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engine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52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0070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44B5C-A15F-EF41-9012-2E9A1CB33B35}"/>
              </a:ext>
            </a:extLst>
          </p:cNvPr>
          <p:cNvCxnSpPr>
            <a:cxnSpLocks/>
          </p:cNvCxnSpPr>
          <p:nvPr/>
        </p:nvCxnSpPr>
        <p:spPr>
          <a:xfrm flipH="1">
            <a:off x="3815916" y="1279805"/>
            <a:ext cx="12601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7CB29-124A-3144-9AB2-5F8AB0294929}"/>
              </a:ext>
            </a:extLst>
          </p:cNvPr>
          <p:cNvCxnSpPr>
            <a:cxnSpLocks/>
          </p:cNvCxnSpPr>
          <p:nvPr/>
        </p:nvCxnSpPr>
        <p:spPr>
          <a:xfrm flipH="1">
            <a:off x="3815916" y="1783861"/>
            <a:ext cx="12601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9174B8-C245-4C4A-9F10-878FD50ECAAB}"/>
              </a:ext>
            </a:extLst>
          </p:cNvPr>
          <p:cNvSpPr txBox="1"/>
          <p:nvPr/>
        </p:nvSpPr>
        <p:spPr>
          <a:xfrm>
            <a:off x="5220072" y="1110528"/>
            <a:ext cx="288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Domain-independent algorithms</a:t>
            </a:r>
            <a:endParaRPr lang="en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CC21C-0AE7-8B46-B845-E93165F327CA}"/>
              </a:ext>
            </a:extLst>
          </p:cNvPr>
          <p:cNvSpPr txBox="1"/>
          <p:nvPr/>
        </p:nvSpPr>
        <p:spPr>
          <a:xfrm>
            <a:off x="5220072" y="1614584"/>
            <a:ext cx="288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Domain-specific content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161530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5.1 Knowledge-Based Agents (2/2)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174B8-C245-4C4A-9F10-878FD50ECAAB}"/>
              </a:ext>
            </a:extLst>
          </p:cNvPr>
          <p:cNvSpPr txBox="1"/>
          <p:nvPr/>
        </p:nvSpPr>
        <p:spPr>
          <a:xfrm>
            <a:off x="539552" y="916294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" pitchFamily="2" charset="0"/>
              </a:rPr>
              <a:t>A simple </a:t>
            </a:r>
            <a:r>
              <a:rPr lang="en-US" sz="2000" b="1" dirty="0">
                <a:solidFill>
                  <a:srgbClr val="0000FF"/>
                </a:solidFill>
                <a:latin typeface="Times" pitchFamily="2" charset="0"/>
              </a:rPr>
              <a:t>knowledge-based</a:t>
            </a:r>
            <a:r>
              <a:rPr lang="en-US" sz="2000" b="1" dirty="0">
                <a:latin typeface="Times" pitchFamily="2" charset="0"/>
              </a:rPr>
              <a:t> agent</a:t>
            </a:r>
            <a:endParaRPr lang="en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A48BC-1698-5845-B967-2BB53694F367}"/>
              </a:ext>
            </a:extLst>
          </p:cNvPr>
          <p:cNvSpPr txBox="1"/>
          <p:nvPr/>
        </p:nvSpPr>
        <p:spPr>
          <a:xfrm>
            <a:off x="1223628" y="4574119"/>
            <a:ext cx="69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C0FD3-E566-FD45-BCB0-CEDEB160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70882"/>
            <a:ext cx="7200800" cy="33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7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The Wumpus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ECD43-2E96-9F47-A2EB-5FA3EF96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207"/>
            <a:ext cx="4099963" cy="3613689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FF131416-FA5E-A540-8D91-4055956AC290}"/>
              </a:ext>
            </a:extLst>
          </p:cNvPr>
          <p:cNvGraphicFramePr>
            <a:graphicFrameLocks noGrp="1"/>
          </p:cNvGraphicFramePr>
          <p:nvPr/>
        </p:nvGraphicFramePr>
        <p:xfrm>
          <a:off x="4044157" y="1286945"/>
          <a:ext cx="1293236" cy="2882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236">
                  <a:extLst>
                    <a:ext uri="{9D8B030D-6E8A-4147-A177-3AD203B41FA5}">
                      <a16:colId xmlns:a16="http://schemas.microsoft.com/office/drawing/2014/main" val="91484373"/>
                    </a:ext>
                  </a:extLst>
                </a:gridCol>
              </a:tblGrid>
              <a:tr h="2882348">
                <a:tc>
                  <a:txBody>
                    <a:bodyPr/>
                    <a:lstStyle/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tench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reeze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litter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ump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cream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800" b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isited</a:t>
                      </a:r>
                      <a:endParaRPr lang="en-KR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umpus</a:t>
                      </a:r>
                    </a:p>
                    <a:p>
                      <a:pPr algn="l"/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5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2B96CB8-E2E3-CB4E-A511-9B7B065DC1B8}"/>
              </a:ext>
            </a:extLst>
          </p:cNvPr>
          <p:cNvSpPr txBox="1"/>
          <p:nvPr/>
        </p:nvSpPr>
        <p:spPr>
          <a:xfrm>
            <a:off x="4044157" y="950265"/>
            <a:ext cx="9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" pitchFamily="2" charset="0"/>
              </a:rPr>
              <a:t>Sensors</a:t>
            </a:r>
            <a:endParaRPr lang="en-KR" sz="1600" b="1" dirty="0"/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0440E877-7C66-9849-9303-89195D81FFB6}"/>
              </a:ext>
            </a:extLst>
          </p:cNvPr>
          <p:cNvGraphicFramePr>
            <a:graphicFrameLocks noGrp="1"/>
          </p:cNvGraphicFramePr>
          <p:nvPr/>
        </p:nvGraphicFramePr>
        <p:xfrm>
          <a:off x="5486336" y="1285535"/>
          <a:ext cx="1189865" cy="2882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865">
                  <a:extLst>
                    <a:ext uri="{9D8B030D-6E8A-4147-A177-3AD203B41FA5}">
                      <a16:colId xmlns:a16="http://schemas.microsoft.com/office/drawing/2014/main" val="91484373"/>
                    </a:ext>
                  </a:extLst>
                </a:gridCol>
              </a:tblGrid>
              <a:tr h="2882348">
                <a:tc>
                  <a:txBody>
                    <a:bodyPr/>
                    <a:lstStyle/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TurnLeft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TurnRight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Grab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Shoot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5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E76E1EB-05E8-8644-96C2-E995CECC7516}"/>
              </a:ext>
            </a:extLst>
          </p:cNvPr>
          <p:cNvSpPr txBox="1"/>
          <p:nvPr/>
        </p:nvSpPr>
        <p:spPr>
          <a:xfrm>
            <a:off x="5486336" y="946981"/>
            <a:ext cx="1224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" pitchFamily="2" charset="0"/>
              </a:rPr>
              <a:t>Actuators</a:t>
            </a:r>
            <a:endParaRPr lang="en-KR" sz="1600" b="1" dirty="0"/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9DBF7CBD-AED0-1441-BE6C-CE82A79E6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21165"/>
              </p:ext>
            </p:extLst>
          </p:nvPr>
        </p:nvGraphicFramePr>
        <p:xfrm>
          <a:off x="6783508" y="1285534"/>
          <a:ext cx="2180980" cy="2882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980">
                  <a:extLst>
                    <a:ext uri="{9D8B030D-6E8A-4147-A177-3AD203B41FA5}">
                      <a16:colId xmlns:a16="http://schemas.microsoft.com/office/drawing/2014/main" val="91484373"/>
                    </a:ext>
                  </a:extLst>
                </a:gridCol>
              </a:tblGrid>
              <a:tr h="2882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 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 </a:t>
                      </a: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</a:t>
                      </a:r>
                      <a:endParaRPr lang="en-KR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  </a:t>
                      </a:r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MoveForward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altLang="ko-KR" sz="1800" b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reeze</a:t>
                      </a:r>
                      <a:r>
                        <a:rPr lang="en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 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 </a:t>
                      </a: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endParaRPr lang="en-KR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  </a:t>
                      </a:r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TurnLeft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litter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  </a:t>
                      </a:r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old</a:t>
                      </a:r>
                    </a:p>
                    <a:p>
                      <a:pPr algn="l"/>
                      <a:r>
                        <a:rPr lang="en-KR" sz="1800" b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KR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old  </a:t>
                      </a:r>
                      <a:r>
                        <a:rPr lang="en-KR" sz="1800" b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Grab</a:t>
                      </a:r>
                      <a:endParaRPr lang="en-KR" sz="1800" b="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52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AD46028-6311-2241-A537-0D5017B19494}"/>
              </a:ext>
            </a:extLst>
          </p:cNvPr>
          <p:cNvSpPr txBox="1"/>
          <p:nvPr/>
        </p:nvSpPr>
        <p:spPr>
          <a:xfrm>
            <a:off x="6783506" y="946981"/>
            <a:ext cx="1955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" pitchFamily="2" charset="0"/>
              </a:rPr>
              <a:t>Knowledge</a:t>
            </a:r>
            <a:r>
              <a:rPr lang="en-US" sz="1600" dirty="0">
                <a:solidFill>
                  <a:srgbClr val="0000FF"/>
                </a:solidFill>
                <a:latin typeface="Times" pitchFamily="2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Times" pitchFamily="2" charset="0"/>
              </a:rPr>
              <a:t>Base</a:t>
            </a:r>
            <a:endParaRPr lang="en-KR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36905-7084-1246-BAFF-81186D559CFF}"/>
              </a:ext>
            </a:extLst>
          </p:cNvPr>
          <p:cNvSpPr txBox="1"/>
          <p:nvPr/>
        </p:nvSpPr>
        <p:spPr>
          <a:xfrm>
            <a:off x="453782" y="4801249"/>
            <a:ext cx="6972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1BCEF8-B8AE-CE49-B086-C8CBD8CF6B71}"/>
              </a:ext>
            </a:extLst>
          </p:cNvPr>
          <p:cNvSpPr/>
          <p:nvPr/>
        </p:nvSpPr>
        <p:spPr>
          <a:xfrm>
            <a:off x="4067944" y="4155926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altLang="ko-KR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ko-KR" baseline="-25000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breezes at (2, 1)</a:t>
            </a:r>
            <a:endParaRPr lang="ko-KR" altLang="en-US" baseline="-25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732AD-926F-6D4B-AFB3-D522970FD482}"/>
              </a:ext>
            </a:extLst>
          </p:cNvPr>
          <p:cNvSpPr/>
          <p:nvPr/>
        </p:nvSpPr>
        <p:spPr>
          <a:xfrm>
            <a:off x="4058652" y="4443958"/>
            <a:ext cx="260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ko-KR" baseline="-25000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There is a pit at (3,3)</a:t>
            </a:r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4354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-36512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336704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339642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5.2 Propositional Logic (1/5)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0" y="843558"/>
                <a:ext cx="8748464" cy="3456384"/>
              </a:xfrm>
            </p:spPr>
            <p:txBody>
              <a:bodyPr/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Times" pitchFamily="2" charset="0"/>
                  </a:rPr>
                  <a:t>Logic in general</a:t>
                </a:r>
              </a:p>
              <a:p>
                <a:pPr lvl="1" eaLnBrk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Times" pitchFamily="2" charset="0"/>
                  </a:rPr>
                  <a:t>Logics are </a:t>
                </a:r>
                <a:r>
                  <a:rPr lang="en-US" dirty="0">
                    <a:solidFill>
                      <a:srgbClr val="0000FF"/>
                    </a:solidFill>
                    <a:latin typeface="Times" pitchFamily="2" charset="0"/>
                  </a:rPr>
                  <a:t>formal languages for representing information</a:t>
                </a:r>
                <a:r>
                  <a:rPr lang="en-US" dirty="0">
                    <a:latin typeface="Times" pitchFamily="2" charset="0"/>
                  </a:rPr>
                  <a:t> such that conclusions can be drawn.</a:t>
                </a:r>
              </a:p>
              <a:p>
                <a:pPr lvl="1" eaLnBrk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Times" pitchFamily="2" charset="0"/>
                  </a:rPr>
                  <a:t>Syntax defines the </a:t>
                </a:r>
                <a:r>
                  <a:rPr lang="en-US" dirty="0">
                    <a:solidFill>
                      <a:srgbClr val="0000FF"/>
                    </a:solidFill>
                    <a:latin typeface="Times" pitchFamily="2" charset="0"/>
                  </a:rPr>
                  <a:t>sentences</a:t>
                </a:r>
                <a:r>
                  <a:rPr lang="en-US" dirty="0">
                    <a:latin typeface="Times" pitchFamily="2" charset="0"/>
                  </a:rPr>
                  <a:t> in the language.</a:t>
                </a:r>
              </a:p>
              <a:p>
                <a:pPr lvl="1" eaLnBrk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Times" pitchFamily="2" charset="0"/>
                  </a:rPr>
                  <a:t>Semantics define the “</a:t>
                </a:r>
                <a:r>
                  <a:rPr lang="en-US" dirty="0">
                    <a:solidFill>
                      <a:srgbClr val="0000FF"/>
                    </a:solidFill>
                    <a:latin typeface="Times" pitchFamily="2" charset="0"/>
                  </a:rPr>
                  <a:t>meaning</a:t>
                </a:r>
                <a:r>
                  <a:rPr lang="en-US" dirty="0">
                    <a:latin typeface="Times" pitchFamily="2" charset="0"/>
                  </a:rPr>
                  <a:t>” of sentences.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2000" dirty="0">
                    <a:latin typeface="Times" pitchFamily="2" charset="0"/>
                  </a:rPr>
                  <a:t>i.e. Define </a:t>
                </a:r>
                <a:r>
                  <a:rPr lang="en-US" sz="2000" dirty="0">
                    <a:solidFill>
                      <a:srgbClr val="0000FF"/>
                    </a:solidFill>
                    <a:latin typeface="Times" pitchFamily="2" charset="0"/>
                  </a:rPr>
                  <a:t>truth</a:t>
                </a:r>
                <a:r>
                  <a:rPr lang="en-US" sz="2000" dirty="0">
                    <a:latin typeface="Times" pitchFamily="2" charset="0"/>
                  </a:rPr>
                  <a:t> of a sentence in a world.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>
                  <a:latin typeface="Times" pitchFamily="2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Times" pitchFamily="2" charset="0"/>
                  </a:rPr>
                  <a:t>Entailment</a:t>
                </a:r>
                <a:endParaRPr lang="en-US" b="1" dirty="0">
                  <a:latin typeface="Times" pitchFamily="2" charset="0"/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Times" pitchFamily="2" charset="0"/>
                  </a:rPr>
                  <a:t>Entailment means that one thing follows from another: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Times" pitchFamily="2" charset="0"/>
                  </a:rPr>
                  <a:t>Knowledge base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Times" pitchFamily="2" charset="0"/>
                  </a:rPr>
                  <a:t> entails sentence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Times" pitchFamily="2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" pitchFamily="2" charset="0"/>
                  </a:rPr>
                  <a:t>iff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" pitchFamily="2" charset="0"/>
                  </a:rPr>
                  <a:t> is true in all models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" pitchFamily="2" charset="0"/>
                  </a:rPr>
                  <a:t> is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0" y="843558"/>
                <a:ext cx="8748464" cy="3456384"/>
              </a:xfrm>
              <a:blipFill>
                <a:blip r:embed="rId2"/>
                <a:stretch>
                  <a:fillRect t="-1095" b="-20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27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5.2 Propositional Logic (3/5)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32" y="699542"/>
                <a:ext cx="8424936" cy="4105275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dirty="0"/>
                  <a:t>Syntax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b="1" dirty="0"/>
                  <a:t>Proposition</a:t>
                </a:r>
                <a:r>
                  <a:rPr lang="en-US" dirty="0"/>
                  <a:t>: A statement which can be evaluated as true or false </a:t>
                </a:r>
                <a:br>
                  <a:rPr lang="en-US" dirty="0"/>
                </a:br>
                <a:r>
                  <a:rPr lang="en-US" dirty="0"/>
                  <a:t>                      (but not both or neither)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2000" dirty="0"/>
                  <a:t>Proposition symbols: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Liftable</a:t>
                </a:r>
                <a:r>
                  <a:rPr lang="en-US" sz="2000" dirty="0">
                    <a:solidFill>
                      <a:srgbClr val="0000FF"/>
                    </a:solidFill>
                  </a:rPr>
                  <a:t>,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Movable</a:t>
                </a:r>
                <a:r>
                  <a:rPr lang="en-US" sz="2000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FF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2000" b="1" dirty="0"/>
                  <a:t>Literals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(positive literal),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¬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(negative literal)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b="1" dirty="0"/>
                  <a:t>(Propositional) sentences:</a:t>
                </a:r>
                <a:r>
                  <a:rPr lang="en-US" dirty="0"/>
                  <a:t> The proposition symbols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sentences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sentence,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¬</m:t>
                    </m:r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sentence (negation)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∨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is a sentence (</a:t>
                </a:r>
                <a:r>
                  <a:rPr lang="en-US" altLang="ko-KR" dirty="0"/>
                  <a:t>disjunction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∧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sentence (</a:t>
                </a:r>
                <a:r>
                  <a:rPr lang="en-US" altLang="ko-KR" dirty="0"/>
                  <a:t>conjunction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⇒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sentence (implication)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sentences,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⇔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is a sentence (biconditional)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699542"/>
                <a:ext cx="8424936" cy="4105275"/>
              </a:xfrm>
              <a:prstGeom prst="rect">
                <a:avLst/>
              </a:prstGeom>
              <a:blipFill>
                <a:blip r:embed="rId4"/>
                <a:stretch>
                  <a:fillRect l="-1053" t="-926" b="-1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02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5.2 Propositional Logic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5401BE-85AC-6049-9041-4F496B3BC4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23528" y="771550"/>
                <a:ext cx="8424936" cy="223224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Semantics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Each model </a:t>
                </a:r>
                <a:r>
                  <a:rPr lang="en-US" sz="1800" dirty="0"/>
                  <a:t>specifies </a:t>
                </a:r>
                <a:r>
                  <a:rPr lang="en-US" sz="1800" dirty="0">
                    <a:solidFill>
                      <a:srgbClr val="0000FF"/>
                    </a:solidFill>
                  </a:rPr>
                  <a:t>true/false for each </a:t>
                </a:r>
                <a:r>
                  <a:rPr lang="en-US" sz="1800" dirty="0"/>
                  <a:t>proposition symbol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0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𝑡𝑟𝑢𝑒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2,2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𝑡𝑟𝑢𝑒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3,1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𝑓𝑎𝑙𝑠𝑒</m:t>
                    </m:r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/>
                  <a:t>(With these symbols, </a:t>
                </a:r>
                <a:r>
                  <a:rPr lang="en-US" sz="1800" dirty="0">
                    <a:solidFill>
                      <a:srgbClr val="0000FF"/>
                    </a:solidFill>
                  </a:rPr>
                  <a:t>8 possible models</a:t>
                </a:r>
                <a:r>
                  <a:rPr lang="en-US" sz="1800" dirty="0"/>
                  <a:t>, can be enumerated)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/>
                  <a:t>Truth tables for connectives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5401BE-85AC-6049-9041-4F496B3B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23528" y="771550"/>
                <a:ext cx="8424936" cy="2232248"/>
              </a:xfrm>
              <a:blipFill>
                <a:blip r:embed="rId2"/>
                <a:stretch>
                  <a:fillRect l="-1053" t="-2260" b="-28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4E06EDD-7A32-3D4B-AC27-27F5DAF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9782"/>
            <a:ext cx="6505985" cy="1440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4D8E7B-4D61-E742-B060-FA58C0F00C63}"/>
                  </a:ext>
                </a:extLst>
              </p:cNvPr>
              <p:cNvSpPr txBox="1"/>
              <p:nvPr/>
            </p:nvSpPr>
            <p:spPr>
              <a:xfrm>
                <a:off x="6960897" y="3041253"/>
                <a:ext cx="19442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Models of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Times" pitchFamily="2" charset="0"/>
                  </a:rPr>
                  <a:t>P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en-US" sz="1600" b="1" i="1" dirty="0">
                    <a:solidFill>
                      <a:srgbClr val="FF0000"/>
                    </a:solidFill>
                    <a:latin typeface="Times" pitchFamily="2" charset="0"/>
                  </a:rPr>
                  <a:t> Q</a:t>
                </a:r>
                <a:endParaRPr lang="en-US" sz="16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itchFamily="2" charset="2"/>
                  <a:buChar char="§"/>
                </a:pP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P=false, Q=true</a:t>
                </a:r>
              </a:p>
              <a:p>
                <a:pPr marL="285750" indent="-285750" algn="just">
                  <a:buFont typeface="Wingdings" pitchFamily="2" charset="2"/>
                  <a:buChar char="§"/>
                </a:pP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P=true, Q=false</a:t>
                </a:r>
              </a:p>
              <a:p>
                <a:pPr marL="285750" indent="-285750" algn="just">
                  <a:buFont typeface="Wingdings" pitchFamily="2" charset="2"/>
                  <a:buChar char="§"/>
                </a:pP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P=true, Q=true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4D8E7B-4D61-E742-B060-FA58C0F00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897" y="3041253"/>
                <a:ext cx="1944216" cy="1077218"/>
              </a:xfrm>
              <a:prstGeom prst="rect">
                <a:avLst/>
              </a:prstGeom>
              <a:blipFill>
                <a:blip r:embed="rId4"/>
                <a:stretch>
                  <a:fillRect l="-1299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B74A7A2-63E7-8046-A4BB-059565FC078E}"/>
              </a:ext>
            </a:extLst>
          </p:cNvPr>
          <p:cNvSpPr txBox="1"/>
          <p:nvPr/>
        </p:nvSpPr>
        <p:spPr>
          <a:xfrm>
            <a:off x="1223628" y="4659982"/>
            <a:ext cx="69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1E7E44D-3C6A-0344-BB8C-BE25705CDE29}"/>
              </a:ext>
            </a:extLst>
          </p:cNvPr>
          <p:cNvSpPr/>
          <p:nvPr/>
        </p:nvSpPr>
        <p:spPr>
          <a:xfrm>
            <a:off x="4211960" y="3507854"/>
            <a:ext cx="648071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82CB338-CB75-A740-AEB4-D63115810D11}"/>
              </a:ext>
            </a:extLst>
          </p:cNvPr>
          <p:cNvSpPr/>
          <p:nvPr/>
        </p:nvSpPr>
        <p:spPr>
          <a:xfrm>
            <a:off x="335761" y="3509140"/>
            <a:ext cx="1775334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908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5.2 Propositional Logic (2/5)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984" y="735546"/>
                <a:ext cx="8604448" cy="4344252"/>
              </a:xfrm>
            </p:spPr>
            <p:txBody>
              <a:bodyPr/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Times" pitchFamily="2" charset="0"/>
                  </a:rPr>
                  <a:t>Models</a:t>
                </a:r>
              </a:p>
              <a:p>
                <a:pPr lvl="1" eaLnBrk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  <a:latin typeface="Times" pitchFamily="2" charset="0"/>
                  </a:rPr>
                  <a:t>Models</a:t>
                </a:r>
                <a:r>
                  <a:rPr lang="en-US" sz="1800" dirty="0">
                    <a:latin typeface="Times" pitchFamily="2" charset="0"/>
                  </a:rPr>
                  <a:t> are </a:t>
                </a:r>
                <a:r>
                  <a:rPr lang="en-US" sz="1800" dirty="0">
                    <a:solidFill>
                      <a:srgbClr val="0000FF"/>
                    </a:solidFill>
                    <a:latin typeface="Times" pitchFamily="2" charset="0"/>
                  </a:rPr>
                  <a:t>formally structured worlds </a:t>
                </a:r>
                <a:r>
                  <a:rPr lang="en-US" sz="1800" dirty="0">
                    <a:latin typeface="Times" pitchFamily="2" charset="0"/>
                  </a:rPr>
                  <a:t>with respect to which truth can be evaluated.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>
                    <a:latin typeface="Times" pitchFamily="2" charset="0"/>
                  </a:rPr>
                  <a:t> is a model of a sentence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Times" pitchFamily="2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 is true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600" dirty="0"/>
                  <a:t>model </a:t>
                </a:r>
                <a:r>
                  <a:rPr lang="en-US" altLang="ko-KR" sz="1600" i="1" dirty="0"/>
                  <a:t>m</a:t>
                </a:r>
                <a:r>
                  <a:rPr lang="en-US" altLang="ko-KR" sz="1600" dirty="0"/>
                  <a:t> := interpretation or assignment 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CambriaMath"/>
                  </a:rPr>
                  <a:t>𝜃</a:t>
                </a:r>
                <a:r>
                  <a:rPr lang="en-US" altLang="ko-KR" sz="1600" dirty="0"/>
                  <a:t> that makes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true</a:t>
                </a:r>
                <a:endParaRPr lang="en-US" sz="1600" dirty="0">
                  <a:solidFill>
                    <a:schemeClr val="tx1"/>
                  </a:solidFill>
                  <a:latin typeface="Times" pitchFamily="2" charset="0"/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Times" pitchFamily="2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is the set of all models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= (P=false, Q=true) 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is a model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= “P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Q”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i="1" dirty="0">
                    <a:solidFill>
                      <a:srgbClr val="C00000"/>
                    </a:solidFill>
                    <a:latin typeface="Times" pitchFamily="2" charset="0"/>
                  </a:rPr>
                  <a:t>M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(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“P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Q”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)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= { (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P=false, Q=true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), (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P=true, Q=false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)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,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ko-KR" alt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       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(</a:t>
                </a:r>
                <a:r>
                  <a:rPr lang="en-US" sz="1600" i="1" dirty="0">
                    <a:solidFill>
                      <a:schemeClr val="tx1"/>
                    </a:solidFill>
                    <a:latin typeface="Times" pitchFamily="2" charset="0"/>
                  </a:rPr>
                  <a:t>P=true, Q=true</a:t>
                </a:r>
                <a:r>
                  <a:rPr lang="en-US" sz="1600" dirty="0">
                    <a:solidFill>
                      <a:schemeClr val="tx1"/>
                    </a:solidFill>
                    <a:latin typeface="Times" pitchFamily="2" charset="0"/>
                  </a:rPr>
                  <a:t>) }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Times" pitchFamily="2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Times" pitchFamily="2" charset="0"/>
                  </a:rPr>
                  <a:t>iff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latin typeface="Times" pitchFamily="2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Times" pitchFamily="2" charset="0"/>
                  </a:rPr>
                  <a:t>Inference</a:t>
                </a:r>
                <a:endParaRPr lang="en-US" sz="1800" b="1" dirty="0">
                  <a:latin typeface="Times" pitchFamily="2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⊢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800" dirty="0"/>
                  <a:t>= sentence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1800" dirty="0"/>
                  <a:t> can be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derived </a:t>
                </a:r>
                <a:r>
                  <a:rPr lang="en-US" altLang="ko-KR" sz="1800" dirty="0"/>
                  <a:t>from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altLang="ko-KR" sz="1800" dirty="0"/>
                  <a:t> by procedure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charset="0"/>
                      </a:rPr>
                      <m:t>𝑖</m:t>
                    </m:r>
                  </m:oMath>
                </a14:m>
                <a:endParaRPr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b="1" dirty="0">
                    <a:solidFill>
                      <a:srgbClr val="0000FF"/>
                    </a:solidFill>
                  </a:rPr>
                  <a:t>Soundness</a:t>
                </a:r>
                <a:r>
                  <a:rPr lang="en-US" altLang="ko-KR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ko-KR" sz="1800" dirty="0"/>
                  <a:t> is sound if, whenever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⊢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also true that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⊨ </m:t>
                    </m:r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b="1" dirty="0">
                    <a:solidFill>
                      <a:srgbClr val="0000FF"/>
                    </a:solidFill>
                  </a:rPr>
                  <a:t>Completeness</a:t>
                </a:r>
                <a:r>
                  <a:rPr lang="en-US" altLang="ko-KR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ko-KR" sz="1800" dirty="0"/>
                  <a:t> is complete if, whenever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⊨</m:t>
                    </m:r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800" dirty="0"/>
                  <a:t> also true that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⊢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984" y="735546"/>
                <a:ext cx="8604448" cy="4344252"/>
              </a:xfrm>
              <a:blipFill>
                <a:blip r:embed="rId2"/>
                <a:stretch>
                  <a:fillRect t="-583" r="-2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7">
            <a:extLst>
              <a:ext uri="{FF2B5EF4-FFF2-40B4-BE49-F238E27FC236}">
                <a16:creationId xmlns:a16="http://schemas.microsoft.com/office/drawing/2014/main" id="{2C50CFD3-40AB-424C-B0E0-A7928E43E82D}"/>
              </a:ext>
            </a:extLst>
          </p:cNvPr>
          <p:cNvGrpSpPr/>
          <p:nvPr/>
        </p:nvGrpSpPr>
        <p:grpSpPr>
          <a:xfrm>
            <a:off x="6516216" y="1635646"/>
            <a:ext cx="2304256" cy="1944216"/>
            <a:chOff x="6732240" y="1635646"/>
            <a:chExt cx="2304256" cy="19442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802AB0-F66F-4948-8804-6BC31FF60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86" t="3704"/>
            <a:stretch/>
          </p:blipFill>
          <p:spPr>
            <a:xfrm>
              <a:off x="6876256" y="1707654"/>
              <a:ext cx="2160240" cy="187220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B37F6B55-6998-7D41-853A-DE5743DB2319}"/>
                </a:ext>
              </a:extLst>
            </p:cNvPr>
            <p:cNvSpPr/>
            <p:nvPr/>
          </p:nvSpPr>
          <p:spPr>
            <a:xfrm>
              <a:off x="6732240" y="1635646"/>
              <a:ext cx="360040" cy="28803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58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640871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: Knowledge-Based Agents</a:t>
            </a:r>
            <a:endParaRPr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5.2 Propositional Logic (5/5)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AAAB1F4-4DC8-F74E-8436-0007BB4877A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53769" y="699542"/>
                <a:ext cx="8882727" cy="223224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Truth tables for inference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Enumerate rows (different assignments to symbols): if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sz="1600" dirty="0"/>
                  <a:t> is true in row, check </a:t>
                </a:r>
                <a:r>
                  <a:rPr lang="en-US" sz="1600" dirty="0">
                    <a:solidFill>
                      <a:schemeClr val="tx1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600" dirty="0"/>
                  <a:t> is too.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Inference by enumeration (</a:t>
                </a:r>
                <a:r>
                  <a:rPr lang="en-US" sz="1600" dirty="0"/>
                  <a:t>or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model checking)</a:t>
                </a:r>
                <a:r>
                  <a:rPr lang="en-US" sz="1600" dirty="0"/>
                  <a:t>: Enumeration of all models </a:t>
                </a:r>
                <a:r>
                  <a:rPr lang="en-US" sz="1600" dirty="0">
                    <a:solidFill>
                      <a:srgbClr val="0000FF"/>
                    </a:solidFill>
                  </a:rPr>
                  <a:t>sound</a:t>
                </a:r>
                <a:r>
                  <a:rPr lang="en-US" sz="1600" dirty="0"/>
                  <a:t> and </a:t>
                </a:r>
                <a:r>
                  <a:rPr lang="en-US" sz="1600" dirty="0">
                    <a:solidFill>
                      <a:srgbClr val="0000FF"/>
                    </a:solidFill>
                  </a:rPr>
                  <a:t>complete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AAAB1F4-4DC8-F74E-8436-0007BB487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53769" y="699542"/>
                <a:ext cx="8882727" cy="2232248"/>
              </a:xfrm>
              <a:blipFill>
                <a:blip r:embed="rId2"/>
                <a:stretch>
                  <a:fillRect l="-571" t="-1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5B204F-5998-8440-AD21-39B161D246DE}"/>
                  </a:ext>
                </a:extLst>
              </p:cNvPr>
              <p:cNvSpPr txBox="1"/>
              <p:nvPr/>
            </p:nvSpPr>
            <p:spPr>
              <a:xfrm>
                <a:off x="6624228" y="771550"/>
                <a:ext cx="9898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𝐾𝐵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⊨</m:t>
                      </m:r>
                      <m:r>
                        <a:rPr lang="en-US" sz="18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5B204F-5998-8440-AD21-39B161D24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228" y="771550"/>
                <a:ext cx="9898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22AE92-5AE2-374C-9365-96B1ADEB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220" y="2067694"/>
            <a:ext cx="6057976" cy="2750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54E71F-8235-C342-AA63-73D24D4A4712}"/>
              </a:ext>
            </a:extLst>
          </p:cNvPr>
          <p:cNvSpPr txBox="1"/>
          <p:nvPr/>
        </p:nvSpPr>
        <p:spPr>
          <a:xfrm>
            <a:off x="1223628" y="4818188"/>
            <a:ext cx="7020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63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-36512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416824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Propositional Theorem Proving</a:t>
            </a:r>
          </a:p>
        </p:txBody>
      </p:sp>
    </p:spTree>
    <p:extLst>
      <p:ext uri="{BB962C8B-B14F-4D97-AF65-F5344CB8AC3E}">
        <p14:creationId xmlns:p14="http://schemas.microsoft.com/office/powerpoint/2010/main" val="390705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(1/10)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522" y="699542"/>
                <a:ext cx="8604956" cy="4105275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600" b="0" dirty="0"/>
                  <a:t>So far, we have shown how to determine entailment by </a:t>
                </a:r>
                <a:r>
                  <a:rPr lang="en-US" sz="1600" b="0" dirty="0">
                    <a:solidFill>
                      <a:srgbClr val="0000FF"/>
                    </a:solidFill>
                  </a:rPr>
                  <a:t>model checking (or inference by enumeration)</a:t>
                </a:r>
                <a:r>
                  <a:rPr lang="en-US" sz="1600" b="0" dirty="0"/>
                  <a:t>: enumerating models and showing that the sentences must hold in all models. Here we show how entailment can be done by theorem proving.</a:t>
                </a:r>
                <a:endParaRPr lang="en-US" sz="2000" dirty="0"/>
              </a:p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dirty="0"/>
                  <a:t>Theorem Proving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b="1" dirty="0"/>
                  <a:t>Logical Equivalence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Sentences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0000FF"/>
                    </a:solidFill>
                  </a:rPr>
                  <a:t>logically equivalent </a:t>
                </a:r>
                <a:r>
                  <a:rPr lang="en-US" dirty="0"/>
                  <a:t>if they are true in the </a:t>
                </a:r>
                <a:r>
                  <a:rPr lang="en-US" dirty="0">
                    <a:solidFill>
                      <a:srgbClr val="0000FF"/>
                    </a:solidFill>
                  </a:rPr>
                  <a:t>same set of models</a:t>
                </a:r>
                <a:r>
                  <a:rPr lang="en-US" dirty="0"/>
                  <a:t>.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b="1" dirty="0"/>
                  <a:t>Validity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 sentence is </a:t>
                </a:r>
                <a:r>
                  <a:rPr lang="en-US" dirty="0">
                    <a:solidFill>
                      <a:srgbClr val="0000FF"/>
                    </a:solidFill>
                  </a:rPr>
                  <a:t>valid</a:t>
                </a:r>
                <a:r>
                  <a:rPr lang="en-US" dirty="0"/>
                  <a:t> if it is </a:t>
                </a:r>
                <a:r>
                  <a:rPr lang="en-US" dirty="0">
                    <a:solidFill>
                      <a:srgbClr val="0000FF"/>
                    </a:solidFill>
                  </a:rPr>
                  <a:t>true </a:t>
                </a:r>
                <a:r>
                  <a:rPr lang="en-US" dirty="0"/>
                  <a:t>in</a:t>
                </a:r>
                <a:r>
                  <a:rPr lang="en-US" dirty="0">
                    <a:solidFill>
                      <a:srgbClr val="0000FF"/>
                    </a:solidFill>
                  </a:rPr>
                  <a:t> all </a:t>
                </a:r>
                <a:r>
                  <a:rPr lang="en-US" dirty="0"/>
                  <a:t>models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𝑇𝑟𝑢𝑒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∨¬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∧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⇒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b="1" dirty="0"/>
                  <a:t>Satisfiability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 sentence is </a:t>
                </a:r>
                <a:r>
                  <a:rPr lang="en-US" dirty="0">
                    <a:solidFill>
                      <a:srgbClr val="0000FF"/>
                    </a:solidFill>
                  </a:rPr>
                  <a:t>satisfiable </a:t>
                </a:r>
                <a:r>
                  <a:rPr lang="en-US" dirty="0"/>
                  <a:t>if it is true in </a:t>
                </a:r>
                <a:r>
                  <a:rPr lang="en-US" dirty="0">
                    <a:solidFill>
                      <a:srgbClr val="0000FF"/>
                    </a:solidFill>
                  </a:rPr>
                  <a:t>some</a:t>
                </a:r>
                <a:r>
                  <a:rPr lang="en-US" dirty="0"/>
                  <a:t> model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 sentence is </a:t>
                </a:r>
                <a:r>
                  <a:rPr lang="en-US" dirty="0">
                    <a:solidFill>
                      <a:srgbClr val="0000FF"/>
                    </a:solidFill>
                  </a:rPr>
                  <a:t>unsatisfiable </a:t>
                </a:r>
                <a:r>
                  <a:rPr lang="en-US" dirty="0"/>
                  <a:t>if it is true in </a:t>
                </a:r>
                <a:r>
                  <a:rPr lang="en-US" dirty="0">
                    <a:solidFill>
                      <a:srgbClr val="0000FF"/>
                    </a:solidFill>
                  </a:rPr>
                  <a:t>no</a:t>
                </a:r>
                <a:r>
                  <a:rPr lang="en-US" dirty="0"/>
                  <a:t> models: e.g.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∧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¬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2" y="699542"/>
                <a:ext cx="8604956" cy="4105275"/>
              </a:xfrm>
              <a:prstGeom prst="rect">
                <a:avLst/>
              </a:prstGeom>
              <a:blipFill>
                <a:blip r:embed="rId4"/>
                <a:stretch>
                  <a:fillRect l="-1031" t="-309" r="-295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144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(2/10)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832C7-6D03-CF49-A7AD-D389A80CD87F}"/>
              </a:ext>
            </a:extLst>
          </p:cNvPr>
          <p:cNvSpPr txBox="1"/>
          <p:nvPr/>
        </p:nvSpPr>
        <p:spPr>
          <a:xfrm>
            <a:off x="1223628" y="4818188"/>
            <a:ext cx="6876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C1B34-5C62-C14B-A932-9F381E76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71550"/>
            <a:ext cx="7830616" cy="39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7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(3/10)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6" y="843558"/>
                <a:ext cx="8808748" cy="3889251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dirty="0"/>
                  <a:t>Inference rules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Modus Ponens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sz="1400" dirty="0">
                    <a:solidFill>
                      <a:schemeClr val="tx1"/>
                    </a:solidFill>
                  </a:rPr>
                  <a:t>whenever any sentences of the form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are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sz="1400" dirty="0"/>
                  <a:t>     </a:t>
                </a:r>
                <a:r>
                  <a:rPr lang="en-US" sz="1400" dirty="0">
                    <a:solidFill>
                      <a:schemeClr val="tx1"/>
                    </a:solidFill>
                  </a:rPr>
                  <a:t>given, then the sentence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can be inferred.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And-Elimination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∧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𝛽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Resolution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  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6" y="843558"/>
                <a:ext cx="8808748" cy="3889251"/>
              </a:xfrm>
              <a:prstGeom prst="rect">
                <a:avLst/>
              </a:prstGeom>
              <a:blipFill>
                <a:blip r:embed="rId4"/>
                <a:stretch>
                  <a:fillRect l="-1007" t="-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B99E9-4785-E741-8B2B-ADBED39B0EEB}"/>
              </a:ext>
            </a:extLst>
          </p:cNvPr>
          <p:cNvSpPr txBox="1"/>
          <p:nvPr/>
        </p:nvSpPr>
        <p:spPr>
          <a:xfrm>
            <a:off x="5076056" y="1336851"/>
            <a:ext cx="1573251" cy="83099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Light</a:t>
            </a:r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=&gt; </a:t>
            </a: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Lecture</a:t>
            </a:r>
          </a:p>
          <a:p>
            <a:pPr algn="just"/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Light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  <a:sym typeface="Wingdings"/>
              </a:rPr>
              <a:t> </a:t>
            </a: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  <a:sym typeface="Wingdings"/>
              </a:rPr>
              <a:t>Lecture</a:t>
            </a:r>
            <a:endParaRPr lang="en-US" sz="1600" i="1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70043-1795-654B-8B2F-A789B111E37C}"/>
                  </a:ext>
                </a:extLst>
              </p:cNvPr>
              <p:cNvSpPr txBox="1"/>
              <p:nvPr/>
            </p:nvSpPr>
            <p:spPr>
              <a:xfrm>
                <a:off x="7020272" y="3294152"/>
                <a:ext cx="1800200" cy="861774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¬ 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 </a:t>
                </a:r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∨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  <a:p>
                <a:pPr algn="just"/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</a:t>
                </a: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 </a:t>
                </a: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Lecture</a:t>
                </a:r>
                <a:endParaRPr lang="en-US" sz="1600" i="1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70043-1795-654B-8B2F-A789B111E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3294152"/>
                <a:ext cx="1800200" cy="861774"/>
              </a:xfrm>
              <a:prstGeom prst="rect">
                <a:avLst/>
              </a:prstGeom>
              <a:blipFill>
                <a:blip r:embed="rId5"/>
                <a:stretch>
                  <a:fillRect l="-1389" b="-281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A201522-93FE-3B4E-BE53-AA5ED86BF3FF}"/>
                  </a:ext>
                </a:extLst>
              </p:cNvPr>
              <p:cNvSpPr/>
              <p:nvPr/>
            </p:nvSpPr>
            <p:spPr>
              <a:xfrm>
                <a:off x="7047868" y="2499742"/>
                <a:ext cx="1556580" cy="73866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4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</a:t>
                </a:r>
                <a:r>
                  <a:rPr lang="en-US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 =&gt; </a:t>
                </a:r>
                <a:r>
                  <a:rPr lang="en-US" sz="14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  <a:p>
                <a:pPr algn="just"/>
                <a:r>
                  <a:rPr lang="en-US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(in CNF form)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¬ </m:t>
                    </m:r>
                  </m:oMath>
                </a14:m>
                <a:r>
                  <a:rPr lang="en-US" sz="14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 </a:t>
                </a:r>
                <a:r>
                  <a:rPr lang="en-US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∨  </m:t>
                    </m:r>
                  </m:oMath>
                </a14:m>
                <a:r>
                  <a:rPr lang="en-US" sz="14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A201522-93FE-3B4E-BE53-AA5ED86BF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68" y="2499742"/>
                <a:ext cx="1556580" cy="738664"/>
              </a:xfrm>
              <a:prstGeom prst="rect">
                <a:avLst/>
              </a:prstGeom>
              <a:blipFill>
                <a:blip r:embed="rId6"/>
                <a:stretch>
                  <a:fillRect l="-800" t="-1667" b="-5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BFA27-4A2C-1849-8C5B-5EF3393DB4D5}"/>
                  </a:ext>
                </a:extLst>
              </p:cNvPr>
              <p:cNvSpPr txBox="1"/>
              <p:nvPr/>
            </p:nvSpPr>
            <p:spPr>
              <a:xfrm>
                <a:off x="5076056" y="2788183"/>
                <a:ext cx="1573251" cy="584775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</a:t>
                </a:r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Loud</a:t>
                </a: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 </a:t>
                </a: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Light</a:t>
                </a:r>
                <a:endParaRPr lang="en-US" sz="1600" i="1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BFA27-4A2C-1849-8C5B-5EF3393D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788183"/>
                <a:ext cx="1573251" cy="584775"/>
              </a:xfrm>
              <a:prstGeom prst="rect">
                <a:avLst/>
              </a:prstGeom>
              <a:blipFill>
                <a:blip r:embed="rId7"/>
                <a:stretch>
                  <a:fillRect l="-1575" t="-2041" b="-8163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7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(4/10)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36DBAA-614C-F34F-9D4C-AC8BF7AE2128}"/>
              </a:ext>
            </a:extLst>
          </p:cNvPr>
          <p:cNvSpPr txBox="1">
            <a:spLocks/>
          </p:cNvSpPr>
          <p:nvPr/>
        </p:nvSpPr>
        <p:spPr>
          <a:xfrm>
            <a:off x="359532" y="987573"/>
            <a:ext cx="8460940" cy="589831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en-US" sz="2000" dirty="0"/>
              <a:t>Horn Clauses, Definite Clauses, and Conjunctive Normal Form (CNF)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F5B30-C330-424A-A159-5E435B4C0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5" r="3059"/>
          <a:stretch/>
        </p:blipFill>
        <p:spPr>
          <a:xfrm>
            <a:off x="144005" y="1635647"/>
            <a:ext cx="5831655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A93E238D-1E1C-2F49-AED5-FD1C99B84D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1185713"/>
                  </p:ext>
                </p:extLst>
              </p:nvPr>
            </p:nvGraphicFramePr>
            <p:xfrm>
              <a:off x="5975660" y="1640954"/>
              <a:ext cx="2946708" cy="24429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46708">
                      <a:extLst>
                        <a:ext uri="{9D8B030D-6E8A-4147-A177-3AD203B41FA5}">
                          <a16:colId xmlns:a16="http://schemas.microsoft.com/office/drawing/2014/main" val="91484373"/>
                        </a:ext>
                      </a:extLst>
                    </a:gridCol>
                  </a:tblGrid>
                  <a:tr h="2442964">
                    <a:tc>
                      <a:txBody>
                        <a:bodyPr/>
                        <a:lstStyle/>
                        <a:p>
                          <a:pPr eaLnBrk="0" latinLnBrk="0"/>
                          <a:r>
                            <a:rPr lang="en-US" sz="1200" b="1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Horn clause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: Disjunctions of max one positive literal</a:t>
                          </a:r>
                        </a:p>
                        <a:p>
                          <a:pPr eaLnBrk="0" latinLnBrk="0"/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      A</a:t>
                          </a:r>
                        </a:p>
                        <a:p>
                          <a:pPr eaLnBrk="0" latinLnBrk="0"/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¬</m:t>
                              </m:r>
                              <m:r>
                                <a:rPr lang="en-US" sz="12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A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B</a:t>
                          </a:r>
                        </a:p>
                        <a:p>
                          <a:pPr eaLnBrk="0" latinLnBrk="0"/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¬</m:t>
                              </m:r>
                              <m:r>
                                <a:rPr lang="en-US" sz="12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A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¬</m:t>
                              </m:r>
                              <m:r>
                                <a:rPr lang="en-US" sz="12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B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C   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⇔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  <a:sym typeface="Wingding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</m:t>
                              </m:r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⇒</m:t>
                              </m:r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]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eaLnBrk="0" latinLnBrk="0"/>
                          <a:endParaRPr lang="en-US" sz="1200" dirty="0"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eaLnBrk="0" latinLnBrk="0"/>
                          <a:r>
                            <a:rPr lang="en-US" sz="1200" b="1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Conjunctive normal form (CNF): </a:t>
                          </a:r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conjunction of clauses</a:t>
                          </a:r>
                        </a:p>
                        <a:p>
                          <a:pPr eaLnBrk="0" latinLnBrk="0"/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     (…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…)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(…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…)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(…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1200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…) </a:t>
                          </a:r>
                        </a:p>
                        <a:p>
                          <a:pPr eaLnBrk="0" latinLnBrk="0"/>
                          <a:endParaRPr lang="en-US" sz="1200" dirty="0"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eaLnBrk="0" latinLnBrk="0"/>
                          <a:r>
                            <a:rPr lang="en-US" sz="1200" b="1" dirty="0"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KB is a conjunction of clauses (CNF)</a:t>
                          </a:r>
                        </a:p>
                        <a:p>
                          <a:pPr eaLnBrk="0" latinLnBrk="0"/>
                          <a:r>
                            <a:rPr lang="en-US" sz="1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⇒</m:t>
                                  </m:r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∧(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∧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⇒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9000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A93E238D-1E1C-2F49-AED5-FD1C99B84D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1185713"/>
                  </p:ext>
                </p:extLst>
              </p:nvPr>
            </p:nvGraphicFramePr>
            <p:xfrm>
              <a:off x="5975660" y="1640954"/>
              <a:ext cx="2946708" cy="24429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46708">
                      <a:extLst>
                        <a:ext uri="{9D8B030D-6E8A-4147-A177-3AD203B41FA5}">
                          <a16:colId xmlns:a16="http://schemas.microsoft.com/office/drawing/2014/main" val="91484373"/>
                        </a:ext>
                      </a:extLst>
                    </a:gridCol>
                  </a:tblGrid>
                  <a:tr h="2442964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9" t="-518" r="-429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000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2018F9-B38C-FD41-9D2C-B67BBEF6E77A}"/>
              </a:ext>
            </a:extLst>
          </p:cNvPr>
          <p:cNvSpPr txBox="1"/>
          <p:nvPr/>
        </p:nvSpPr>
        <p:spPr>
          <a:xfrm>
            <a:off x="1475656" y="4731990"/>
            <a:ext cx="6925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111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(5/10)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D9761-6191-3C4C-B54B-66B6F11E30C5}"/>
              </a:ext>
            </a:extLst>
          </p:cNvPr>
          <p:cNvSpPr txBox="1"/>
          <p:nvPr/>
        </p:nvSpPr>
        <p:spPr>
          <a:xfrm>
            <a:off x="1223628" y="4818188"/>
            <a:ext cx="69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129289B-11D3-8849-A0AC-2692CD13C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00" y="771550"/>
                <a:ext cx="8141600" cy="374441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sz="2000" dirty="0"/>
                  <a:t>       </a:t>
                </a:r>
                <a:r>
                  <a:rPr lang="en-US" dirty="0"/>
                  <a:t>Proof methods</a:t>
                </a:r>
                <a:endParaRPr lang="en-US" sz="20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/>
                  <a:t>Forward chaining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LHS to RHS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Data-driven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/>
                  <a:t>Backward chaining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RHS to LHS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Goal-driven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/>
                  <a:t>Resolution refutation (theorem proving)</a:t>
                </a:r>
              </a:p>
              <a:p>
                <a:pPr marL="985838" lvl="1" indent="-266700">
                  <a:lnSpc>
                    <a:spcPct val="10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⊨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600" dirty="0"/>
                  <a:t>if and only if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 is </a:t>
                </a:r>
                <a:r>
                  <a:rPr lang="en-US" altLang="ko-KR" sz="1600" dirty="0" err="1">
                    <a:solidFill>
                      <a:srgbClr val="FF0000"/>
                    </a:solidFill>
                  </a:rPr>
                  <a:t>unsatisfiable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  <a:p>
                <a:pPr marL="985838" lvl="1" indent="-26670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ko-KR" sz="1600" dirty="0"/>
                  <a:t>Prove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1600" dirty="0"/>
                  <a:t> by </a:t>
                </a:r>
                <a:r>
                  <a:rPr lang="en-US" altLang="ko-KR" sz="1600" i="1" dirty="0"/>
                  <a:t>reduction ad absurdum</a:t>
                </a:r>
              </a:p>
              <a:p>
                <a:pPr marL="985838" lvl="1" indent="-266700">
                  <a:lnSpc>
                    <a:spcPct val="100000"/>
                  </a:lnSpc>
                  <a:buBlip>
                    <a:blip r:embed="rId3"/>
                  </a:buBlip>
                </a:pPr>
                <a:r>
                  <a:rPr lang="en-US" altLang="ko-KR" sz="1600" dirty="0"/>
                  <a:t>Proof by refutation or proof by contradiction</a:t>
                </a:r>
                <a:endParaRPr lang="en-US" altLang="ko-KR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129289B-11D3-8849-A0AC-2692CD13C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0" y="771550"/>
                <a:ext cx="8141600" cy="3744416"/>
              </a:xfrm>
              <a:prstGeom prst="rect">
                <a:avLst/>
              </a:prstGeom>
              <a:blipFill>
                <a:blip r:embed="rId4"/>
                <a:stretch>
                  <a:fillRect t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43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(6/10)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D9761-6191-3C4C-B54B-66B6F11E30C5}"/>
              </a:ext>
            </a:extLst>
          </p:cNvPr>
          <p:cNvSpPr txBox="1"/>
          <p:nvPr/>
        </p:nvSpPr>
        <p:spPr>
          <a:xfrm>
            <a:off x="1223628" y="4818188"/>
            <a:ext cx="69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5E98F3-3E48-D443-8953-84FDC3CF1A71}"/>
              </a:ext>
            </a:extLst>
          </p:cNvPr>
          <p:cNvGrpSpPr/>
          <p:nvPr/>
        </p:nvGrpSpPr>
        <p:grpSpPr>
          <a:xfrm>
            <a:off x="1453595" y="987574"/>
            <a:ext cx="6502781" cy="3697225"/>
            <a:chOff x="2258488" y="1007410"/>
            <a:chExt cx="5693351" cy="33155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6535EE-3D85-5242-8267-89EA863FA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2" r="2662"/>
            <a:stretch/>
          </p:blipFill>
          <p:spPr>
            <a:xfrm>
              <a:off x="2258488" y="1070059"/>
              <a:ext cx="5169703" cy="32529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EA1AE6-3DE7-B142-8582-E53E4FCD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015" y="1044905"/>
              <a:ext cx="2104176" cy="28843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5706D8-E35A-5540-83E0-DA38932AD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687" r="2662" b="12359"/>
            <a:stretch/>
          </p:blipFill>
          <p:spPr>
            <a:xfrm>
              <a:off x="4539066" y="1061624"/>
              <a:ext cx="1784455" cy="2850938"/>
            </a:xfrm>
            <a:prstGeom prst="rect">
              <a:avLst/>
            </a:prstGeom>
          </p:spPr>
        </p:pic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46509190-62F4-314C-A0F1-26F7B231990B}"/>
                </a:ext>
              </a:extLst>
            </p:cNvPr>
            <p:cNvSpPr/>
            <p:nvPr/>
          </p:nvSpPr>
          <p:spPr>
            <a:xfrm>
              <a:off x="6444208" y="1347614"/>
              <a:ext cx="216024" cy="1440160"/>
            </a:xfrm>
            <a:prstGeom prst="downArrow">
              <a:avLst/>
            </a:prstGeom>
            <a:solidFill>
              <a:srgbClr val="0000FF"/>
            </a:solidFill>
            <a:ln w="381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KR" sz="1000" dirty="0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8708F124-58B5-3B47-AE55-7FA416FA4043}"/>
                </a:ext>
              </a:extLst>
            </p:cNvPr>
            <p:cNvSpPr/>
            <p:nvPr/>
          </p:nvSpPr>
          <p:spPr>
            <a:xfrm rot="10800000">
              <a:off x="7020510" y="2179876"/>
              <a:ext cx="216024" cy="1440160"/>
            </a:xfrm>
            <a:prstGeom prst="downArrow">
              <a:avLst/>
            </a:prstGeom>
            <a:solidFill>
              <a:srgbClr val="0000FF"/>
            </a:solidFill>
            <a:ln w="3810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KR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15AAA-0B51-6743-B0BC-34F1B0D84184}"/>
                </a:ext>
              </a:extLst>
            </p:cNvPr>
            <p:cNvSpPr txBox="1"/>
            <p:nvPr/>
          </p:nvSpPr>
          <p:spPr>
            <a:xfrm>
              <a:off x="5640126" y="1007410"/>
              <a:ext cx="1913058" cy="277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Backward chaining</a:t>
              </a:r>
              <a:endParaRPr lang="en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41EAD-8291-9049-B0DB-4DA36CC27EA7}"/>
                </a:ext>
              </a:extLst>
            </p:cNvPr>
            <p:cNvSpPr txBox="1"/>
            <p:nvPr/>
          </p:nvSpPr>
          <p:spPr>
            <a:xfrm>
              <a:off x="6219046" y="3714361"/>
              <a:ext cx="17327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chaining</a:t>
              </a:r>
              <a:endParaRPr lang="en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4176FF-6B08-A44D-A839-182A591218E3}"/>
              </a:ext>
            </a:extLst>
          </p:cNvPr>
          <p:cNvSpPr/>
          <p:nvPr/>
        </p:nvSpPr>
        <p:spPr>
          <a:xfrm>
            <a:off x="464321" y="843716"/>
            <a:ext cx="1178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Example</a:t>
            </a:r>
            <a:r>
              <a:rPr lang="en-US" altLang="ko-K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097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(7/10)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756" y="699542"/>
                <a:ext cx="8136904" cy="3960440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sz="2000" dirty="0"/>
                  <a:t>Forward and backward chaining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/>
                  <a:t>Forward chaining (FC)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Fire any rule </a:t>
                </a:r>
                <a:r>
                  <a:rPr lang="en-US" dirty="0"/>
                  <a:t>whose premises are satisfied </a:t>
                </a:r>
                <a:r>
                  <a:rPr lang="en-US" dirty="0">
                    <a:solidFill>
                      <a:schemeClr val="tx1"/>
                    </a:solidFill>
                  </a:rPr>
                  <a:t>in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add its conclusion to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until query is found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FC is </a:t>
                </a:r>
                <a:r>
                  <a:rPr lang="en-US" dirty="0">
                    <a:solidFill>
                      <a:srgbClr val="0000FF"/>
                    </a:solidFill>
                  </a:rPr>
                  <a:t>data-driven</a:t>
                </a:r>
                <a:r>
                  <a:rPr lang="en-US" dirty="0"/>
                  <a:t>, cf. automatic, unconscious processing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May do lots of work that is irrelevant to the goal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FC derives every atomic sentence </a:t>
                </a:r>
                <a:r>
                  <a:rPr lang="en-US" dirty="0">
                    <a:solidFill>
                      <a:schemeClr val="tx1"/>
                    </a:solidFill>
                  </a:rPr>
                  <a:t>that is entailed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𝐾𝐵</m:t>
                    </m:r>
                  </m:oMath>
                </a14:m>
                <a:r>
                  <a:rPr lang="en-US" altLang="ko-KR" dirty="0"/>
                  <a:t>.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1" dirty="0"/>
                  <a:t>Backward chaining (BC)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Work backwards </a:t>
                </a:r>
                <a:r>
                  <a:rPr lang="en-US" dirty="0">
                    <a:solidFill>
                      <a:schemeClr val="tx1"/>
                    </a:solidFill>
                  </a:rPr>
                  <a:t>from the query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Avoid loops: check if new subgoal is already on the goal stack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Avoid repeated work: check if new subgoal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BC is </a:t>
                </a:r>
                <a:r>
                  <a:rPr lang="en-US" dirty="0">
                    <a:solidFill>
                      <a:srgbClr val="0000FF"/>
                    </a:solidFill>
                  </a:rPr>
                  <a:t>goal-driven</a:t>
                </a:r>
                <a:r>
                  <a:rPr lang="en-US" dirty="0"/>
                  <a:t>, appropriate for problem-solving</a:t>
                </a:r>
                <a:r>
                  <a:rPr lang="en-US" altLang="ko-KR" dirty="0"/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6" y="699542"/>
                <a:ext cx="8136904" cy="3960440"/>
              </a:xfrm>
              <a:prstGeom prst="rect">
                <a:avLst/>
              </a:prstGeom>
              <a:blipFill>
                <a:blip r:embed="rId4"/>
                <a:stretch>
                  <a:fillRect l="-779" t="-962" r="-935" b="-112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9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AEC4-5E14-4C13-8CAD-7EE7DF9C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Propositional Theorem Proving (8/10)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A7BF-DEF9-4570-8F26-BB4E3B97A5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604" y="689652"/>
            <a:ext cx="8424936" cy="504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Resolution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"/>
          <a:stretch/>
        </p:blipFill>
        <p:spPr>
          <a:xfrm>
            <a:off x="1043608" y="1321429"/>
            <a:ext cx="6264696" cy="3482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0D454-308E-46A3-855A-FD07C077A527}"/>
              </a:ext>
            </a:extLst>
          </p:cNvPr>
          <p:cNvSpPr txBox="1"/>
          <p:nvPr/>
        </p:nvSpPr>
        <p:spPr>
          <a:xfrm>
            <a:off x="6048672" y="4823453"/>
            <a:ext cx="104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사진 출처 </a:t>
            </a:r>
            <a:r>
              <a:rPr lang="en-US" altLang="ko-KR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#11</a:t>
            </a:r>
          </a:p>
        </p:txBody>
      </p:sp>
    </p:spTree>
    <p:extLst>
      <p:ext uri="{BB962C8B-B14F-4D97-AF65-F5344CB8AC3E}">
        <p14:creationId xmlns:p14="http://schemas.microsoft.com/office/powerpoint/2010/main" val="218231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9B2D23-C7A3-41AF-B9F4-726B68EAC8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381642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/>
              <a:t>Problem-solving (Reflex) agents </a:t>
            </a:r>
            <a:r>
              <a:rPr lang="en-US" sz="2000" b="0" dirty="0"/>
              <a:t>(Previous lecture)</a:t>
            </a:r>
          </a:p>
          <a:p>
            <a:pPr marL="62865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b="0" dirty="0"/>
              <a:t>Knowledge is limited and inflexible, hidden in transition model </a:t>
            </a:r>
            <a:r>
              <a:rPr lang="en-US" altLang="ko-KR" sz="1600" i="1" dirty="0"/>
              <a:t>Result</a:t>
            </a:r>
            <a:r>
              <a:rPr lang="en-US" altLang="ko-KR" sz="1600" dirty="0"/>
              <a:t>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</a:t>
            </a:r>
            <a:endParaRPr lang="en-US" sz="1600" b="0" dirty="0"/>
          </a:p>
          <a:p>
            <a:pPr marL="62865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Atomic representation of states is limited</a:t>
            </a:r>
            <a:endParaRPr lang="en-US" sz="1600" b="0" dirty="0"/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>
                <a:solidFill>
                  <a:srgbClr val="0000FF"/>
                </a:solidFill>
              </a:rPr>
              <a:t>Knowledge-based agents</a:t>
            </a:r>
            <a:r>
              <a:rPr lang="en-US" sz="2000" b="0" dirty="0">
                <a:solidFill>
                  <a:srgbClr val="0000FF"/>
                </a:solidFill>
              </a:rPr>
              <a:t> </a:t>
            </a:r>
            <a:r>
              <a:rPr lang="en-US" sz="2000" b="0" dirty="0"/>
              <a:t>(This lecture)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Represent knowledge about the world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Deduce the actions to take from the knowledge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>
                <a:solidFill>
                  <a:srgbClr val="0000FF"/>
                </a:solidFill>
              </a:rPr>
              <a:t>Representing knowledge using logic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Propositional logic (PL)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First-order logic (FOL)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/>
              <a:t>First-order logic (FOL)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More expressive than PL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q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255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(9/10)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32" y="857749"/>
                <a:ext cx="8784468" cy="1353961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2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</a:rPr>
                  <a:t>Resolution Refutation: </a:t>
                </a:r>
                <a:r>
                  <a:rPr lang="en-US" altLang="ko-KR" sz="2000" b="0" dirty="0"/>
                  <a:t>show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solidFill>
                          <a:srgbClr val="C00000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altLang="ko-KR" sz="2000" b="0" i="1">
                        <a:solidFill>
                          <a:srgbClr val="C00000"/>
                        </a:solidFill>
                        <a:latin typeface="Cambria Math" charset="0"/>
                      </a:rPr>
                      <m:t>∧¬ </m:t>
                    </m:r>
                    <m:r>
                      <a:rPr lang="en-US" altLang="ko-KR" sz="2000" b="0" i="1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sz="2000" b="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2000" b="0" dirty="0"/>
                  <a:t>is unsatisfiable (</a:t>
                </a:r>
                <a:r>
                  <a:rPr lang="en-US" altLang="ko-KR" sz="2000" b="0" dirty="0">
                    <a:solidFill>
                      <a:srgbClr val="C00000"/>
                    </a:solidFill>
                  </a:rPr>
                  <a:t>proof by contradiction)</a:t>
                </a:r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𝐾𝐵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⇔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1,2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∨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2,1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1,1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          ¬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𝐶𝑓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1,1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⇔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2,1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  <a:sym typeface="Wingdings"/>
                      </a:rPr>
                      <m:t>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2,1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1,1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36DBAA-614C-F34F-9D4C-AC8BF7AE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857749"/>
                <a:ext cx="8784468" cy="1353961"/>
              </a:xfrm>
              <a:prstGeom prst="rect">
                <a:avLst/>
              </a:prstGeom>
              <a:blipFill>
                <a:blip r:embed="rId4"/>
                <a:stretch>
                  <a:fillRect l="-577" t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B266FC-D711-4349-B9D3-0EAFE7416FFB}"/>
              </a:ext>
            </a:extLst>
          </p:cNvPr>
          <p:cNvSpPr txBox="1"/>
          <p:nvPr/>
        </p:nvSpPr>
        <p:spPr>
          <a:xfrm>
            <a:off x="1223628" y="4818188"/>
            <a:ext cx="6876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0DD2B-7FE3-374D-A9EB-FE846108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0" y="2427734"/>
            <a:ext cx="9001000" cy="20386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D3D8BF-308F-0441-9BB0-BFD3D3EDDF39}"/>
              </a:ext>
            </a:extLst>
          </p:cNvPr>
          <p:cNvSpPr/>
          <p:nvPr/>
        </p:nvSpPr>
        <p:spPr>
          <a:xfrm>
            <a:off x="71500" y="2013823"/>
            <a:ext cx="1178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Example</a:t>
            </a:r>
            <a:r>
              <a:rPr lang="en-US" altLang="ko-K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31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5.3 Propositional Theorem Proving (10/10)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266FC-D711-4349-B9D3-0EAFE7416FFB}"/>
              </a:ext>
            </a:extLst>
          </p:cNvPr>
          <p:cNvSpPr txBox="1"/>
          <p:nvPr/>
        </p:nvSpPr>
        <p:spPr>
          <a:xfrm>
            <a:off x="1223628" y="4818188"/>
            <a:ext cx="6876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13D37-481E-E04A-94C0-D736A6A5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70" y="1203598"/>
            <a:ext cx="6984034" cy="35283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36234D-DF89-AA4A-95B7-9105C4F62912}"/>
              </a:ext>
            </a:extLst>
          </p:cNvPr>
          <p:cNvSpPr/>
          <p:nvPr/>
        </p:nvSpPr>
        <p:spPr>
          <a:xfrm>
            <a:off x="335760" y="725964"/>
            <a:ext cx="514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Resolution Algorithm for Propositional Logic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272790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Agents Based on Propositional Logic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36DBAA-614C-F34F-9D4C-AC8BF7AE2128}"/>
              </a:ext>
            </a:extLst>
          </p:cNvPr>
          <p:cNvSpPr txBox="1">
            <a:spLocks/>
          </p:cNvSpPr>
          <p:nvPr/>
        </p:nvSpPr>
        <p:spPr>
          <a:xfrm>
            <a:off x="395536" y="771550"/>
            <a:ext cx="8532521" cy="3792734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+mj-lt"/>
              <a:buNone/>
            </a:pPr>
            <a:r>
              <a:rPr lang="en-US" sz="1800" dirty="0"/>
              <a:t>A Hybrid Agent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Maintains and updates </a:t>
            </a:r>
            <a:r>
              <a:rPr lang="en-US" sz="1600" dirty="0">
                <a:solidFill>
                  <a:srgbClr val="0000FF"/>
                </a:solidFill>
              </a:rPr>
              <a:t>a knowledge base </a:t>
            </a:r>
            <a:r>
              <a:rPr lang="en-US" sz="1600" dirty="0"/>
              <a:t>as well as current plan.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Uses </a:t>
            </a:r>
            <a:r>
              <a:rPr lang="en-US" sz="1600" dirty="0">
                <a:solidFill>
                  <a:srgbClr val="0000FF"/>
                </a:solidFill>
              </a:rPr>
              <a:t>logical inference </a:t>
            </a:r>
            <a:r>
              <a:rPr lang="en-US" sz="1600" dirty="0"/>
              <a:t>by </a:t>
            </a:r>
            <a:r>
              <a:rPr lang="en-US" sz="1600" dirty="0">
                <a:solidFill>
                  <a:srgbClr val="0000FF"/>
                </a:solidFill>
              </a:rPr>
              <a:t>asking questions</a:t>
            </a:r>
            <a:r>
              <a:rPr lang="en-US" sz="1600" dirty="0"/>
              <a:t> of the knowledge base, to work out which squares are safe, and which have yet to be visited.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Constructs a plan based on </a:t>
            </a:r>
            <a:r>
              <a:rPr lang="en-US" sz="1600" dirty="0">
                <a:solidFill>
                  <a:srgbClr val="0000FF"/>
                </a:solidFill>
              </a:rPr>
              <a:t>a decreasing priority of goals</a:t>
            </a:r>
            <a:r>
              <a:rPr lang="en-US" sz="1600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Route planning is done with </a:t>
            </a:r>
            <a:r>
              <a:rPr lang="en-US" sz="1600" dirty="0">
                <a:solidFill>
                  <a:srgbClr val="0000FF"/>
                </a:solidFill>
              </a:rPr>
              <a:t>A* search</a:t>
            </a:r>
            <a:r>
              <a:rPr lang="en-US" sz="1600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Logical State Estimation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The process of </a:t>
            </a:r>
            <a:r>
              <a:rPr lang="en-US" sz="1600" dirty="0">
                <a:solidFill>
                  <a:srgbClr val="0000FF"/>
                </a:solidFill>
              </a:rPr>
              <a:t>updating the belief state</a:t>
            </a:r>
            <a:r>
              <a:rPr lang="en-US" sz="1600" dirty="0"/>
              <a:t> as new percepts arrive.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00FF"/>
                </a:solidFill>
              </a:rPr>
              <a:t>a logical sentence </a:t>
            </a:r>
            <a:r>
              <a:rPr lang="en-US" sz="1600" dirty="0"/>
              <a:t>involving </a:t>
            </a:r>
            <a:r>
              <a:rPr lang="en-US" sz="1600" dirty="0">
                <a:solidFill>
                  <a:srgbClr val="0000FF"/>
                </a:solidFill>
              </a:rPr>
              <a:t>proposition symbols</a:t>
            </a:r>
            <a:r>
              <a:rPr lang="en-US" sz="1600" dirty="0"/>
              <a:t> associated with the current time step.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i="1" dirty="0">
                <a:solidFill>
                  <a:srgbClr val="C00000"/>
                </a:solidFill>
              </a:rPr>
              <a:t>Approximate</a:t>
            </a:r>
            <a:r>
              <a:rPr lang="en-US" sz="1600" i="1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state estimation </a:t>
            </a:r>
            <a:r>
              <a:rPr lang="en-US" sz="1600" dirty="0"/>
              <a:t>represent </a:t>
            </a:r>
            <a:r>
              <a:rPr lang="en-US" sz="1600" dirty="0">
                <a:solidFill>
                  <a:srgbClr val="0000FF"/>
                </a:solidFill>
              </a:rPr>
              <a:t>belief states </a:t>
            </a:r>
            <a:r>
              <a:rPr lang="en-US" sz="1600" dirty="0"/>
              <a:t>as conjunctions of literals </a:t>
            </a:r>
            <a:br>
              <a:rPr lang="en-US" sz="1600" dirty="0"/>
            </a:br>
            <a:r>
              <a:rPr lang="en-US" sz="1600" dirty="0"/>
              <a:t>(1-CNF formulas)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dirty="0"/>
              <a:t>As time goes along, some information may be lost.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71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Summary (Part I)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540790B-F486-D04E-9DF7-05CC2A6DE693}"/>
              </a:ext>
            </a:extLst>
          </p:cNvPr>
          <p:cNvSpPr txBox="1">
            <a:spLocks/>
          </p:cNvSpPr>
          <p:nvPr/>
        </p:nvSpPr>
        <p:spPr>
          <a:xfrm>
            <a:off x="179512" y="699542"/>
            <a:ext cx="8568952" cy="4105275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is contained in agents in the form of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representation language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stored in a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representation language is defined by its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specifies the structure of sentences, and its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defines the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each sentence in each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en-US" sz="1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13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of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entailment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sentences is crucial to our understanding of reasoning.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simple language consisting of proposition symbols and logical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connectives, which does not scale to environments of unbounded size.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 rules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patterns of sound inference that can be used to find proofs.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rule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yields a complete inference algorithm for knowledge bases that are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expressed in conjunctive normal form.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chaining and backward chaining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very natural reasoning algorithms for knowledge bases in Horn form.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search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such as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WalkSAT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to find solutions. Such algorithms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sound but not complete.</a:t>
            </a:r>
          </a:p>
        </p:txBody>
      </p:sp>
    </p:spTree>
    <p:extLst>
      <p:ext uri="{BB962C8B-B14F-4D97-AF65-F5344CB8AC3E}">
        <p14:creationId xmlns:p14="http://schemas.microsoft.com/office/powerpoint/2010/main" val="2119608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-36512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416824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164326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5.4 First-Order Logic (1/8)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568952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pc="0" dirty="0">
                    <a:ea typeface="나눔바른고딕" pitchFamily="50" charset="-127"/>
                  </a:rPr>
                  <a:t>P</a:t>
                </a:r>
                <a:r>
                  <a:rPr lang="en-US" altLang="ko-KR" spc="0" dirty="0">
                    <a:solidFill>
                      <a:srgbClr val="000000"/>
                    </a:solidFill>
                    <a:ea typeface="나눔바른고딕" pitchFamily="50" charset="-127"/>
                  </a:rPr>
                  <a:t>ropositional logic</a:t>
                </a:r>
                <a:endParaRPr lang="en-US" spc="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800" spc="0" dirty="0"/>
                  <a:t>Propositional logic is </a:t>
                </a:r>
                <a:r>
                  <a:rPr lang="en-US" sz="1800" spc="0" dirty="0">
                    <a:solidFill>
                      <a:srgbClr val="0000FF"/>
                    </a:solidFill>
                  </a:rPr>
                  <a:t>declarative</a:t>
                </a:r>
                <a:r>
                  <a:rPr lang="en-US" sz="1800" spc="0" dirty="0"/>
                  <a:t>: pieces of syntax respond to facts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spc="0" dirty="0"/>
                  <a:t>Propositional logic allows partial/disjunctive/negated information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spc="0" dirty="0"/>
                  <a:t>(unlike most data structures and databases)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spc="0" dirty="0"/>
                  <a:t>Propositional logic is </a:t>
                </a:r>
                <a:r>
                  <a:rPr lang="en-US" sz="1800" spc="0" dirty="0">
                    <a:solidFill>
                      <a:srgbClr val="0000FF"/>
                    </a:solidFill>
                  </a:rPr>
                  <a:t>compositional</a:t>
                </a:r>
                <a:r>
                  <a:rPr lang="en-US" sz="1800" spc="0" dirty="0"/>
                  <a:t>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spc="0" dirty="0"/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m:rPr>
                        <m:nor/>
                      </m:rPr>
                      <a:rPr lang="en-US" altLang="ko-KR">
                        <a:solidFill>
                          <a:srgbClr val="7030A0"/>
                        </a:solidFill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ko-KR" sz="160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pc="0" dirty="0"/>
                  <a:t>is derived from 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ko-KR" sz="1600" b="0" i="1" spc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pc="0" dirty="0"/>
                  <a:t>and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1600" b="0" i="1" spc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spc="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800" spc="0" dirty="0"/>
                  <a:t>Meaning in propositional logic is </a:t>
                </a:r>
                <a:r>
                  <a:rPr lang="en-US" sz="1800" spc="0" dirty="0">
                    <a:solidFill>
                      <a:srgbClr val="0000FF"/>
                    </a:solidFill>
                  </a:rPr>
                  <a:t>context-independent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spc="0" dirty="0"/>
                  <a:t>(unlike natural language, where meaning depends on context)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Propositional logic has very </a:t>
                </a:r>
                <a:r>
                  <a:rPr lang="en-US" sz="1800" dirty="0">
                    <a:solidFill>
                      <a:srgbClr val="0000FF"/>
                    </a:solidFill>
                  </a:rPr>
                  <a:t>limited expressive power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(unlike natural language)</a:t>
                </a:r>
                <a:r>
                  <a:rPr lang="en-US" sz="1600" dirty="0"/>
                  <a:t>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600" dirty="0"/>
                  <a:t>e.g. cannot say pits cause breezes in adjacent squares except by writing one sentence for each square</a:t>
                </a:r>
              </a:p>
              <a:p>
                <a:pPr lvl="2">
                  <a:lnSpc>
                    <a:spcPct val="100000"/>
                  </a:lnSpc>
                </a:pPr>
                <a:endParaRPr lang="en-US" sz="1600" spc="0" dirty="0"/>
              </a:p>
              <a:p>
                <a:pPr lvl="1">
                  <a:lnSpc>
                    <a:spcPct val="100000"/>
                  </a:lnSpc>
                </a:pPr>
                <a:endParaRPr lang="en-US" spc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568952" cy="4105275"/>
              </a:xfrm>
              <a:blipFill>
                <a:blip r:embed="rId2"/>
                <a:stretch>
                  <a:fillRect l="-1036" t="-1235" r="-2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184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5.4 First-Order Logic (2/8)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76131C-BD24-4540-88F7-EC8BF618CC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640960" cy="4105275"/>
          </a:xfrm>
        </p:spPr>
        <p:txBody>
          <a:bodyPr/>
          <a:lstStyle/>
          <a:p>
            <a:pPr marL="0" indent="0">
              <a:buNone/>
            </a:pPr>
            <a:r>
              <a:rPr lang="en-US" spc="0" dirty="0"/>
              <a:t>First-order logic</a:t>
            </a:r>
          </a:p>
          <a:p>
            <a:pPr lvl="1"/>
            <a:r>
              <a:rPr lang="en-US" sz="1800" spc="0" dirty="0">
                <a:solidFill>
                  <a:srgbClr val="0000FF"/>
                </a:solidFill>
              </a:rPr>
              <a:t>More expressive</a:t>
            </a:r>
            <a:r>
              <a:rPr lang="en-US" sz="1800" spc="0" dirty="0"/>
              <a:t> than propositional logic</a:t>
            </a:r>
          </a:p>
          <a:p>
            <a:pPr lvl="1"/>
            <a:r>
              <a:rPr lang="en-US" sz="1800" spc="0" dirty="0"/>
              <a:t>Whereas propositional logic assumes world contains facts, first-order logic (like natural language) assumes the world contains</a:t>
            </a:r>
          </a:p>
          <a:p>
            <a:pPr lvl="2"/>
            <a:r>
              <a:rPr lang="en-US" sz="1600" spc="0" dirty="0">
                <a:solidFill>
                  <a:srgbClr val="FF0000"/>
                </a:solidFill>
              </a:rPr>
              <a:t>Objects</a:t>
            </a:r>
            <a:r>
              <a:rPr lang="en-US" sz="1600" spc="0" dirty="0"/>
              <a:t>: people, houses, numbers, theories, Ronald McDonald, colors, baseball games, wars, centuries ...</a:t>
            </a:r>
          </a:p>
          <a:p>
            <a:pPr lvl="2"/>
            <a:r>
              <a:rPr lang="en-US" sz="1600" spc="0" dirty="0">
                <a:solidFill>
                  <a:srgbClr val="FF0000"/>
                </a:solidFill>
              </a:rPr>
              <a:t>Relations</a:t>
            </a:r>
            <a:r>
              <a:rPr lang="en-US" sz="1600" spc="0" dirty="0"/>
              <a:t>: red, round, bogus, prime, multistoried ..., brother of, bigger than, inside, part of, has color, occurred after, owns, comes between, ...</a:t>
            </a:r>
          </a:p>
          <a:p>
            <a:pPr lvl="3"/>
            <a:r>
              <a:rPr lang="en-US" sz="1400" dirty="0"/>
              <a:t>Unary relations or </a:t>
            </a:r>
            <a:r>
              <a:rPr lang="en-US" sz="1400" dirty="0">
                <a:solidFill>
                  <a:srgbClr val="0000FF"/>
                </a:solidFill>
              </a:rPr>
              <a:t>properties</a:t>
            </a:r>
            <a:endParaRPr lang="en-US" sz="1400" spc="0" dirty="0">
              <a:solidFill>
                <a:srgbClr val="0000FF"/>
              </a:solidFill>
            </a:endParaRPr>
          </a:p>
          <a:p>
            <a:pPr lvl="2"/>
            <a:r>
              <a:rPr lang="en-US" sz="1600" spc="0" dirty="0">
                <a:solidFill>
                  <a:srgbClr val="FF0000"/>
                </a:solidFill>
              </a:rPr>
              <a:t>Functions</a:t>
            </a:r>
            <a:r>
              <a:rPr lang="en-US" sz="1600" spc="0" dirty="0"/>
              <a:t>: father of, best friend, third inning of, one more than, end of</a:t>
            </a:r>
          </a:p>
        </p:txBody>
      </p:sp>
    </p:spTree>
    <p:extLst>
      <p:ext uri="{BB962C8B-B14F-4D97-AF65-F5344CB8AC3E}">
        <p14:creationId xmlns:p14="http://schemas.microsoft.com/office/powerpoint/2010/main" val="206254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42210"/>
            <a:ext cx="8352928" cy="491072"/>
          </a:xfrm>
        </p:spPr>
        <p:txBody>
          <a:bodyPr/>
          <a:lstStyle/>
          <a:p>
            <a:pPr marL="0" indent="0">
              <a:buNone/>
            </a:pPr>
            <a:endParaRPr lang="en-US" spc="0" dirty="0"/>
          </a:p>
          <a:p>
            <a:pPr marL="0" indent="0">
              <a:buNone/>
            </a:pPr>
            <a:r>
              <a:rPr lang="en-US" spc="0" dirty="0"/>
              <a:t>Models for FOL: Example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0" dirty="0"/>
              <a:t>The </a:t>
            </a:r>
            <a:r>
              <a:rPr lang="en-US" sz="1400" b="0" dirty="0">
                <a:solidFill>
                  <a:srgbClr val="0000FF"/>
                </a:solidFill>
              </a:rPr>
              <a:t>models</a:t>
            </a:r>
            <a:r>
              <a:rPr lang="en-US" sz="1400" b="0" dirty="0"/>
              <a:t> of a logical language are the formal structures that constitute the </a:t>
            </a:r>
            <a:r>
              <a:rPr lang="en-US" sz="1400" b="0" dirty="0">
                <a:solidFill>
                  <a:srgbClr val="0000FF"/>
                </a:solidFill>
              </a:rPr>
              <a:t>possible worlds</a:t>
            </a:r>
            <a:r>
              <a:rPr lang="en-US" sz="1400" b="0" dirty="0"/>
              <a:t> under consideration. Each model links the </a:t>
            </a:r>
            <a:r>
              <a:rPr lang="en-US" sz="1400" b="0" dirty="0">
                <a:solidFill>
                  <a:srgbClr val="0000FF"/>
                </a:solidFill>
              </a:rPr>
              <a:t>vocabulary</a:t>
            </a:r>
            <a:r>
              <a:rPr lang="en-US" sz="1400" b="0" dirty="0"/>
              <a:t> of the logical sentences to </a:t>
            </a:r>
            <a:r>
              <a:rPr lang="en-US" sz="1400" b="0" dirty="0">
                <a:solidFill>
                  <a:srgbClr val="0000FF"/>
                </a:solidFill>
              </a:rPr>
              <a:t>elements </a:t>
            </a:r>
            <a:r>
              <a:rPr lang="en-US" sz="1400" b="0" dirty="0"/>
              <a:t>of the possible world, so that the </a:t>
            </a:r>
            <a:r>
              <a:rPr lang="en-US" sz="1400" b="0" dirty="0">
                <a:solidFill>
                  <a:srgbClr val="0000FF"/>
                </a:solidFill>
              </a:rPr>
              <a:t>truth</a:t>
            </a:r>
            <a:r>
              <a:rPr lang="en-US" sz="1400" b="0" dirty="0"/>
              <a:t> of any sentence can be determined. </a:t>
            </a:r>
            <a:endParaRPr lang="en-US" sz="1400" b="0" spc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1F52B-9820-45B3-826F-2E632B64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90404"/>
            <a:ext cx="4176464" cy="28856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2BF4C-1EB1-4D26-8145-066620F07557}"/>
              </a:ext>
            </a:extLst>
          </p:cNvPr>
          <p:cNvSpPr txBox="1"/>
          <p:nvPr/>
        </p:nvSpPr>
        <p:spPr>
          <a:xfrm>
            <a:off x="5079784" y="4848275"/>
            <a:ext cx="104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사진 출처 </a:t>
            </a:r>
            <a:r>
              <a:rPr lang="en-US" altLang="ko-KR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56176" y="1995686"/>
            <a:ext cx="2016224" cy="28007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Objects: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Richard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John</a:t>
            </a:r>
          </a:p>
          <a:p>
            <a:pPr algn="l"/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Relations: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Brother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 err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OnHead</a:t>
            </a:r>
            <a:endParaRPr lang="en-US" sz="1600" i="1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Person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King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Crown</a:t>
            </a:r>
          </a:p>
          <a:p>
            <a:pPr algn="l"/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i="1" dirty="0" err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LeftLeg</a:t>
            </a:r>
            <a:endParaRPr lang="en-US" sz="1600" i="1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4860032" y="3291830"/>
            <a:ext cx="1216152" cy="484632"/>
          </a:xfrm>
          <a:prstGeom prst="leftRightArrow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3"/>
              </a:buBlip>
            </a:pPr>
            <a:endParaRPr lang="en-US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2C3E62-2D9D-1343-B5CC-E71C9AB4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5.4 First-Order Logic (3/8)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65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5.4 First-Order Logic (4/8)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536" y="771550"/>
                <a:ext cx="885698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ea typeface="나눔바른고딕" pitchFamily="50" charset="-127"/>
                  </a:rPr>
                  <a:t>Syntax and Semantics of FOL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</a:t>
                </a:r>
                <a:r>
                  <a:rPr lang="en-US" spc="0" dirty="0"/>
                  <a:t>ymbols and interpretations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Constants	</a:t>
                </a:r>
                <a:r>
                  <a:rPr lang="en-US" i="1" spc="0" dirty="0"/>
                  <a:t>Richard     </a:t>
                </a:r>
                <a:r>
                  <a:rPr lang="en-US" spc="0" dirty="0"/>
                  <a:t>(interpretation: </a:t>
                </a:r>
                <a:r>
                  <a:rPr lang="en-US" i="1" spc="0" dirty="0"/>
                  <a:t>“Richard the Lionheart”</a:t>
                </a:r>
                <a:r>
                  <a:rPr lang="en-US" spc="0" dirty="0"/>
                  <a:t>)</a:t>
                </a:r>
                <a:endParaRPr lang="en-US" spc="0" dirty="0">
                  <a:solidFill>
                    <a:srgbClr val="7030A0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Predicates	</a:t>
                </a:r>
                <a:r>
                  <a:rPr lang="en-US" i="1" spc="0" dirty="0"/>
                  <a:t>Brother     </a:t>
                </a:r>
                <a:r>
                  <a:rPr lang="en-US" dirty="0"/>
                  <a:t>(interpretation: brotherhood relation)</a:t>
                </a:r>
                <a:endParaRPr lang="en-US" i="1" spc="0" dirty="0">
                  <a:solidFill>
                    <a:srgbClr val="7030A0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Functions </a:t>
                </a:r>
                <a:r>
                  <a:rPr lang="en-US" dirty="0"/>
                  <a:t>	</a:t>
                </a:r>
                <a:r>
                  <a:rPr lang="en-US" i="1" spc="0" dirty="0" err="1"/>
                  <a:t>LeftLeg</a:t>
                </a:r>
                <a:endParaRPr lang="en-US" i="1" spc="0" dirty="0">
                  <a:solidFill>
                    <a:srgbClr val="7030A0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Variables      	</a:t>
                </a:r>
                <a14:m>
                  <m:oMath xmlns:m="http://schemas.openxmlformats.org/officeDocument/2006/math"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i="1" spc="0" dirty="0">
                    <a:solidFill>
                      <a:srgbClr val="7030A0"/>
                    </a:solidFill>
                  </a:rPr>
                  <a:t>…</a:t>
                </a:r>
                <a:endParaRPr lang="en-US" i="1" spc="0" dirty="0">
                  <a:solidFill>
                    <a:srgbClr val="7030A0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Connectives 	</a:t>
                </a:r>
                <a:r>
                  <a:rPr lang="en-US" spc="0" dirty="0">
                    <a:solidFill>
                      <a:srgbClr val="7030A0"/>
                    </a:solidFill>
                  </a:rPr>
                  <a:t>∧,  ∨,  ¬,  ⇒,  ⟺,  …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Equality 		</a:t>
                </a:r>
                <a14:m>
                  <m:oMath xmlns:m="http://schemas.openxmlformats.org/officeDocument/2006/math">
                    <m:r>
                      <a:rPr lang="en-US" b="0" i="1" spc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pc="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pc="0" dirty="0"/>
                  <a:t>Quantifiers 	</a:t>
                </a:r>
                <a14:m>
                  <m:oMath xmlns:m="http://schemas.openxmlformats.org/officeDocument/2006/math">
                    <m:r>
                      <a:rPr lang="en-US" i="1" spc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∀, ∃</m:t>
                    </m:r>
                  </m:oMath>
                </a14:m>
                <a:endParaRPr lang="en-US" spc="0" dirty="0"/>
              </a:p>
              <a:p>
                <a:pPr lvl="1"/>
                <a:endParaRPr lang="en-US" spc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536" y="771550"/>
                <a:ext cx="8856984" cy="4105275"/>
              </a:xfrm>
              <a:blipFill>
                <a:blip r:embed="rId2"/>
                <a:stretch>
                  <a:fillRect l="-1146" b="-37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10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5.4 First-Order Logic (5/8)</a:t>
            </a:r>
            <a:endParaRPr lang="ko-KR" altLang="en-US" dirty="0">
              <a:ea typeface="나눔바른고딕" pitchFamily="50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9"/>
            <a:ext cx="8352928" cy="381642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200" dirty="0"/>
              <a:t>Terms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  Richard, </a:t>
            </a:r>
            <a:r>
              <a:rPr lang="en-US" altLang="ko-KR" sz="1800" i="1" dirty="0" err="1">
                <a:solidFill>
                  <a:prstClr val="black"/>
                </a:solidFill>
                <a:ea typeface="Cambria Math" panose="02040503050406030204" pitchFamily="18" charset="0"/>
              </a:rPr>
              <a:t>LeftLeg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Richard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  <a:endParaRPr lang="en-US" sz="1800" i="1" spc="0" dirty="0">
              <a:solidFill>
                <a:prstClr val="black"/>
              </a:solidFill>
              <a:ea typeface="Cambria Math" panose="020405030504060302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  x, f</a:t>
            </a:r>
            <a:r>
              <a:rPr lang="en-US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x</a:t>
            </a:r>
            <a:r>
              <a:rPr lang="en-US" sz="180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sz="1800" spc="0" dirty="0"/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200" spc="0" dirty="0"/>
              <a:t>Atomic sentences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ko-KR" sz="1800" b="0" i="1" dirty="0">
                <a:solidFill>
                  <a:prstClr val="black"/>
                </a:solidFill>
                <a:ea typeface="Cambria Math" panose="02040503050406030204" pitchFamily="18" charset="0"/>
              </a:rPr>
              <a:t>  Brother</a:t>
            </a:r>
            <a:r>
              <a:rPr lang="en-US" altLang="ko-KR" sz="1800" b="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b="0" i="1" dirty="0">
                <a:solidFill>
                  <a:prstClr val="black"/>
                </a:solidFill>
                <a:ea typeface="Cambria Math" panose="02040503050406030204" pitchFamily="18" charset="0"/>
              </a:rPr>
              <a:t>Richard, John</a:t>
            </a:r>
            <a:r>
              <a:rPr lang="en-US" altLang="ko-KR" sz="1800" b="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  </a:t>
            </a:r>
            <a:r>
              <a:rPr lang="en-US" altLang="ko-KR" sz="1800" i="1" spc="0" dirty="0">
                <a:solidFill>
                  <a:prstClr val="black"/>
                </a:solidFill>
                <a:ea typeface="Cambria Math" panose="02040503050406030204" pitchFamily="18" charset="0"/>
              </a:rPr>
              <a:t>Married</a:t>
            </a: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spc="0" dirty="0">
                <a:solidFill>
                  <a:prstClr val="black"/>
                </a:solidFill>
                <a:ea typeface="Cambria Math" panose="02040503050406030204" pitchFamily="18" charset="0"/>
              </a:rPr>
              <a:t>Father</a:t>
            </a: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spc="0" dirty="0">
                <a:solidFill>
                  <a:prstClr val="black"/>
                </a:solidFill>
                <a:ea typeface="Cambria Math" panose="02040503050406030204" pitchFamily="18" charset="0"/>
              </a:rPr>
              <a:t>Richard</a:t>
            </a: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  <a:r>
              <a:rPr lang="en-US" altLang="ko-KR" sz="1800" i="1" spc="0" dirty="0">
                <a:solidFill>
                  <a:prstClr val="black"/>
                </a:solidFill>
                <a:ea typeface="Cambria Math" panose="02040503050406030204" pitchFamily="18" charset="0"/>
              </a:rPr>
              <a:t>, Mother</a:t>
            </a: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spc="0" dirty="0">
                <a:solidFill>
                  <a:prstClr val="black"/>
                </a:solidFill>
                <a:ea typeface="Cambria Math" panose="02040503050406030204" pitchFamily="18" charset="0"/>
              </a:rPr>
              <a:t>John</a:t>
            </a:r>
            <a:r>
              <a:rPr lang="en-US" altLang="ko-KR" sz="1800" spc="0" dirty="0">
                <a:solidFill>
                  <a:prstClr val="black"/>
                </a:solidFill>
                <a:ea typeface="Cambria Math" panose="02040503050406030204" pitchFamily="18" charset="0"/>
              </a:rPr>
              <a:t>))</a:t>
            </a:r>
          </a:p>
          <a:p>
            <a:pPr marL="285750" lvl="1" indent="0">
              <a:lnSpc>
                <a:spcPct val="100000"/>
              </a:lnSpc>
              <a:buNone/>
            </a:pPr>
            <a:endParaRPr lang="en-US" altLang="ko-KR" sz="1800" b="0" spc="0" dirty="0">
              <a:solidFill>
                <a:prstClr val="black"/>
              </a:solidFill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200" dirty="0"/>
              <a:t>Complex sentences</a:t>
            </a:r>
            <a:endParaRPr lang="en-US" altLang="ko-KR" sz="2200" dirty="0">
              <a:solidFill>
                <a:prstClr val="black"/>
              </a:solidFill>
              <a:ea typeface="Cambria Math" panose="02040503050406030204" pitchFamily="18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ko-KR" sz="1600" b="0" spc="0" dirty="0">
                <a:solidFill>
                  <a:srgbClr val="7030A0"/>
                </a:solidFill>
                <a:ea typeface="Cambria Math" panose="02040503050406030204" pitchFamily="18" charset="0"/>
              </a:rPr>
              <a:t>  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Brother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Richard, John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) </a:t>
            </a:r>
            <a:r>
              <a:rPr lang="en-US" sz="1800" dirty="0">
                <a:solidFill>
                  <a:srgbClr val="7030A0"/>
                </a:solidFill>
              </a:rPr>
              <a:t>∧ 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Brother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John,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 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Richard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¬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King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Richard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) </a:t>
            </a:r>
            <a:r>
              <a:rPr lang="en-US" sz="1800" dirty="0">
                <a:solidFill>
                  <a:srgbClr val="7030A0"/>
                </a:solidFill>
              </a:rPr>
              <a:t>⇒ 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King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(</a:t>
            </a:r>
            <a:r>
              <a:rPr lang="en-US" altLang="ko-KR" sz="1800" i="1" dirty="0">
                <a:solidFill>
                  <a:prstClr val="black"/>
                </a:solidFill>
                <a:ea typeface="Cambria Math" panose="02040503050406030204" pitchFamily="18" charset="0"/>
              </a:rPr>
              <a:t>John</a:t>
            </a:r>
            <a:r>
              <a:rPr lang="en-US" altLang="ko-KR" sz="1800" dirty="0">
                <a:solidFill>
                  <a:prstClr val="black"/>
                </a:solidFill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4544" y="937052"/>
            <a:ext cx="277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 term is an logical expression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that refers to an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object</a:t>
            </a:r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8041" y="2202999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 sentence is a 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predicate</a:t>
            </a:r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which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can be evaluated as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10074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Knowledge-Based Agents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174B8-C245-4C4A-9F10-878FD50ECAAB}"/>
              </a:ext>
            </a:extLst>
          </p:cNvPr>
          <p:cNvSpPr txBox="1"/>
          <p:nvPr/>
        </p:nvSpPr>
        <p:spPr>
          <a:xfrm>
            <a:off x="539552" y="916294"/>
            <a:ext cx="4464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" pitchFamily="2" charset="0"/>
              </a:rPr>
              <a:t>A simple </a:t>
            </a:r>
            <a:r>
              <a:rPr lang="en-US" sz="2000" b="1" dirty="0">
                <a:solidFill>
                  <a:srgbClr val="0000FF"/>
                </a:solidFill>
                <a:latin typeface="Times" pitchFamily="2" charset="0"/>
              </a:rPr>
              <a:t>knowledge-based</a:t>
            </a:r>
            <a:r>
              <a:rPr lang="en-US" sz="2000" b="1" dirty="0">
                <a:latin typeface="Times" pitchFamily="2" charset="0"/>
              </a:rPr>
              <a:t> agent</a:t>
            </a:r>
            <a:endParaRPr lang="en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A48BC-1698-5845-B967-2BB53694F367}"/>
              </a:ext>
            </a:extLst>
          </p:cNvPr>
          <p:cNvSpPr txBox="1"/>
          <p:nvPr/>
        </p:nvSpPr>
        <p:spPr>
          <a:xfrm>
            <a:off x="611560" y="4686404"/>
            <a:ext cx="694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C0FD3-E566-FD45-BCB0-CEDEB160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11222"/>
            <a:ext cx="7200800" cy="33487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73D2D96-B04C-0D4D-BF9C-87341D465135}"/>
              </a:ext>
            </a:extLst>
          </p:cNvPr>
          <p:cNvSpPr/>
          <p:nvPr/>
        </p:nvSpPr>
        <p:spPr>
          <a:xfrm>
            <a:off x="2123728" y="2571750"/>
            <a:ext cx="360040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EE39B2-2D91-B842-A82B-B27DF72CF627}"/>
              </a:ext>
            </a:extLst>
          </p:cNvPr>
          <p:cNvSpPr/>
          <p:nvPr/>
        </p:nvSpPr>
        <p:spPr>
          <a:xfrm>
            <a:off x="1547664" y="1537928"/>
            <a:ext cx="180020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00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1DB6931-9048-B241-B97D-C16947AB7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04476"/>
              </p:ext>
            </p:extLst>
          </p:nvPr>
        </p:nvGraphicFramePr>
        <p:xfrm>
          <a:off x="5148064" y="1707654"/>
          <a:ext cx="2232248" cy="1008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9148437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 engine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52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00709"/>
                  </a:ext>
                </a:extLst>
              </a:tr>
            </a:tbl>
          </a:graphicData>
        </a:graphic>
      </p:graphicFrame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AE12961B-1AF3-3247-9535-6C720D23DC0C}"/>
              </a:ext>
            </a:extLst>
          </p:cNvPr>
          <p:cNvCxnSpPr>
            <a:cxnSpLocks/>
          </p:cNvCxnSpPr>
          <p:nvPr/>
        </p:nvCxnSpPr>
        <p:spPr>
          <a:xfrm flipH="1">
            <a:off x="7380312" y="1949994"/>
            <a:ext cx="324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6A24D655-7F13-AC48-9BFE-B82A6F2D7BCF}"/>
              </a:ext>
            </a:extLst>
          </p:cNvPr>
          <p:cNvCxnSpPr>
            <a:cxnSpLocks/>
          </p:cNvCxnSpPr>
          <p:nvPr/>
        </p:nvCxnSpPr>
        <p:spPr>
          <a:xfrm flipH="1">
            <a:off x="7380312" y="2454050"/>
            <a:ext cx="3240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5DBAB1-6514-D44F-A2EC-61F86506A8B1}"/>
              </a:ext>
            </a:extLst>
          </p:cNvPr>
          <p:cNvSpPr txBox="1"/>
          <p:nvPr/>
        </p:nvSpPr>
        <p:spPr>
          <a:xfrm>
            <a:off x="7704856" y="1796212"/>
            <a:ext cx="14391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" pitchFamily="2" charset="0"/>
              </a:rPr>
              <a:t>Domain-independent </a:t>
            </a:r>
          </a:p>
          <a:p>
            <a:r>
              <a:rPr lang="en-US" sz="1100" b="1" dirty="0">
                <a:latin typeface="Times" pitchFamily="2" charset="0"/>
              </a:rPr>
              <a:t>algorithms</a:t>
            </a:r>
            <a:endParaRPr lang="en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F4CC5-7B6B-4843-9443-C08C0D4058D8}"/>
              </a:ext>
            </a:extLst>
          </p:cNvPr>
          <p:cNvSpPr txBox="1"/>
          <p:nvPr/>
        </p:nvSpPr>
        <p:spPr>
          <a:xfrm>
            <a:off x="7668344" y="2294462"/>
            <a:ext cx="1368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" pitchFamily="2" charset="0"/>
              </a:rPr>
              <a:t>Domain-specific </a:t>
            </a:r>
          </a:p>
          <a:p>
            <a:r>
              <a:rPr lang="en-US" sz="1200" b="1" dirty="0">
                <a:latin typeface="Times" pitchFamily="2" charset="0"/>
              </a:rPr>
              <a:t>content</a:t>
            </a:r>
            <a:endParaRPr lang="en-KR" sz="1200" b="1" dirty="0"/>
          </a:p>
        </p:txBody>
      </p:sp>
    </p:spTree>
    <p:extLst>
      <p:ext uri="{BB962C8B-B14F-4D97-AF65-F5344CB8AC3E}">
        <p14:creationId xmlns:p14="http://schemas.microsoft.com/office/powerpoint/2010/main" val="371384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5.4 First-Order Logic (6/8)</a:t>
            </a:r>
            <a:endParaRPr lang="ko-KR" altLang="en-US" dirty="0">
              <a:ea typeface="나눔바른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352928" cy="3960439"/>
              </a:xfrm>
            </p:spPr>
            <p:txBody>
              <a:bodyPr/>
              <a:lstStyle/>
              <a:p>
                <a:pPr marL="342900" indent="-342900">
                  <a:buFont typeface="Wingdings" charset="2"/>
                  <a:buChar char="q"/>
                </a:pPr>
                <a:r>
                  <a:rPr lang="en-US" sz="2200" spc="0" dirty="0"/>
                  <a:t>Quantifiers</a:t>
                </a:r>
              </a:p>
              <a:p>
                <a:pPr marL="342900" indent="-342900">
                  <a:lnSpc>
                    <a:spcPct val="100000"/>
                  </a:lnSpc>
                  <a:buFont typeface="Wingdings" charset="2"/>
                  <a:buChar char="§"/>
                </a:pPr>
                <a:r>
                  <a:rPr lang="en-US" sz="2000" dirty="0"/>
                  <a:t>Universal quantifier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000" b="0" i="1" dirty="0"/>
                  <a:t>x  King</a:t>
                </a:r>
                <a:r>
                  <a:rPr lang="en-US" sz="2000" b="0" dirty="0"/>
                  <a:t>(</a:t>
                </a:r>
                <a:r>
                  <a:rPr lang="en-US" sz="2000" b="0" i="1" dirty="0"/>
                  <a:t>x</a:t>
                </a:r>
                <a:r>
                  <a:rPr lang="en-US" sz="2000" b="0" dirty="0"/>
                  <a:t>)</a:t>
                </a:r>
                <a:r>
                  <a:rPr lang="en-US" sz="2000" b="0" i="1" dirty="0"/>
                  <a:t> </a:t>
                </a:r>
                <a:r>
                  <a:rPr lang="en-US" sz="2000" dirty="0">
                    <a:solidFill>
                      <a:srgbClr val="7030A0"/>
                    </a:solidFill>
                  </a:rPr>
                  <a:t>⇒ </a:t>
                </a:r>
                <a:r>
                  <a:rPr lang="en-US" sz="2000" b="0" i="1" dirty="0"/>
                  <a:t>Person</a:t>
                </a:r>
                <a:r>
                  <a:rPr lang="en-US" sz="2000" b="0" dirty="0"/>
                  <a:t>(</a:t>
                </a:r>
                <a:r>
                  <a:rPr lang="en-US" sz="2000" b="0" i="1" dirty="0"/>
                  <a:t>x</a:t>
                </a:r>
                <a:r>
                  <a:rPr lang="en-US" sz="2000" b="0" dirty="0"/>
                  <a:t>)</a:t>
                </a:r>
              </a:p>
              <a:p>
                <a:pPr marL="342900" indent="-342900">
                  <a:lnSpc>
                    <a:spcPct val="100000"/>
                  </a:lnSpc>
                  <a:buFont typeface="Wingdings" charset="2"/>
                  <a:buChar char="§"/>
                </a:pPr>
                <a:r>
                  <a:rPr lang="en-US" sz="2000" spc="0" dirty="0"/>
                  <a:t>Existential quantifier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      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b="0" i="1" dirty="0"/>
                  <a:t>x  Crown</a:t>
                </a:r>
                <a:r>
                  <a:rPr lang="en-US" sz="2000" b="0" dirty="0"/>
                  <a:t>(</a:t>
                </a:r>
                <a:r>
                  <a:rPr lang="en-US" sz="2000" b="0" i="1" dirty="0"/>
                  <a:t>x</a:t>
                </a:r>
                <a:r>
                  <a:rPr lang="en-US" sz="2000" b="0" dirty="0"/>
                  <a:t>) </a:t>
                </a:r>
                <a:r>
                  <a:rPr lang="en-US" sz="2000" dirty="0">
                    <a:solidFill>
                      <a:srgbClr val="7030A0"/>
                    </a:solidFill>
                  </a:rPr>
                  <a:t>∧</a:t>
                </a:r>
                <a:r>
                  <a:rPr lang="en-US" sz="2000" b="0" i="1" dirty="0"/>
                  <a:t> </a:t>
                </a:r>
                <a:r>
                  <a:rPr lang="en-US" sz="2000" b="0" i="1" dirty="0" err="1"/>
                  <a:t>OnHead</a:t>
                </a:r>
                <a:r>
                  <a:rPr lang="en-US" sz="2000" b="0" dirty="0"/>
                  <a:t>(</a:t>
                </a:r>
                <a:r>
                  <a:rPr lang="en-US" sz="2000" b="0" i="1" dirty="0"/>
                  <a:t>x, John</a:t>
                </a:r>
                <a:r>
                  <a:rPr lang="en-US" sz="2000" b="0" dirty="0"/>
                  <a:t>)</a:t>
                </a:r>
              </a:p>
              <a:p>
                <a:pPr marL="342900" indent="-342900">
                  <a:buFont typeface="Wingdings" charset="2"/>
                  <a:buChar char="§"/>
                </a:pPr>
                <a:endParaRPr lang="en-US" dirty="0"/>
              </a:p>
              <a:p>
                <a:pPr marL="342900" indent="-342900">
                  <a:buFont typeface="Wingdings" charset="2"/>
                  <a:buChar char="q"/>
                </a:pPr>
                <a:r>
                  <a:rPr lang="en-US" sz="2200" dirty="0"/>
                  <a:t>Equality</a:t>
                </a:r>
              </a:p>
              <a:p>
                <a:pPr marL="0" indent="0">
                  <a:buNone/>
                </a:pPr>
                <a:r>
                  <a:rPr lang="en-US" b="0" i="1" dirty="0"/>
                  <a:t>     </a:t>
                </a:r>
                <a:r>
                  <a:rPr lang="en-US" sz="2000" b="0" i="1" dirty="0"/>
                  <a:t>Father</a:t>
                </a:r>
                <a:r>
                  <a:rPr lang="en-US" sz="2000" b="0" dirty="0"/>
                  <a:t>(</a:t>
                </a:r>
                <a:r>
                  <a:rPr lang="en-US" sz="2000" b="0" i="1" dirty="0"/>
                  <a:t>John</a:t>
                </a:r>
                <a:r>
                  <a:rPr lang="en-US" sz="2000" b="0" dirty="0"/>
                  <a:t>) = </a:t>
                </a:r>
                <a:r>
                  <a:rPr lang="en-US" sz="2000" b="0" i="1" dirty="0"/>
                  <a:t>Henry</a:t>
                </a:r>
                <a:endParaRPr lang="en-US" sz="2000" dirty="0"/>
              </a:p>
              <a:p>
                <a:pPr marL="342900" indent="-342900">
                  <a:buFont typeface="Wingdings" charset="2"/>
                  <a:buChar char="§"/>
                </a:pPr>
                <a:endParaRPr lang="en-US" spc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pc="0" dirty="0"/>
              </a:p>
              <a:p>
                <a:pPr marL="0" indent="0">
                  <a:buNone/>
                </a:pPr>
                <a:endParaRPr lang="en-US" spc="0" dirty="0"/>
              </a:p>
              <a:p>
                <a:pPr marL="0" indent="0">
                  <a:buNone/>
                </a:pPr>
                <a:r>
                  <a:rPr lang="en-US" spc="0" dirty="0"/>
                  <a:t>Universal Quantification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352928" cy="3960439"/>
              </a:xfrm>
              <a:blipFill>
                <a:blip r:embed="rId2"/>
                <a:stretch>
                  <a:fillRect l="-1062" b="-600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76056" y="885553"/>
            <a:ext cx="3449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Quantifiers express properties of</a:t>
            </a:r>
          </a:p>
          <a:p>
            <a:pPr algn="l"/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entire collections of objects</a:t>
            </a:r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, instead of 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enumerating the objects by name.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48064" y="2532841"/>
                <a:ext cx="31683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latinLnBrk="0"/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is true in a model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is true with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being 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some</a:t>
                </a:r>
                <a:r>
                  <a:rPr lang="en-US" altLang="ko-KR" sz="1600" b="1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possible object in the model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532841"/>
                <a:ext cx="3168352" cy="830997"/>
              </a:xfrm>
              <a:prstGeom prst="rect">
                <a:avLst/>
              </a:prstGeom>
              <a:blipFill>
                <a:blip r:embed="rId3"/>
                <a:stretch>
                  <a:fillRect l="-1200" t="-1515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46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5.4 First-Order Logic (7/8)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E2F03-404F-4FB3-8EB6-B8803ECB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9542"/>
            <a:ext cx="4824536" cy="43361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D0CC6-9398-4CE0-92F6-31E90FAE3560}"/>
              </a:ext>
            </a:extLst>
          </p:cNvPr>
          <p:cNvSpPr txBox="1"/>
          <p:nvPr/>
        </p:nvSpPr>
        <p:spPr>
          <a:xfrm>
            <a:off x="6228184" y="3867894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syntax of first-order logic in Backus-Naur form (BNF).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C90AC-557D-4AB8-9164-BD2A016D7147}"/>
              </a:ext>
            </a:extLst>
          </p:cNvPr>
          <p:cNvSpPr txBox="1"/>
          <p:nvPr/>
        </p:nvSpPr>
        <p:spPr>
          <a:xfrm>
            <a:off x="6084168" y="4774123"/>
            <a:ext cx="104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사진 출처 </a:t>
            </a:r>
            <a:r>
              <a:rPr lang="en-US" altLang="ko-KR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249986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5.4 First-Order Logic (8/8)</a:t>
            </a:r>
            <a:endParaRPr lang="ko-KR" altLang="en-US" dirty="0">
              <a:ea typeface="나눔바른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3672408"/>
              </a:xfrm>
            </p:spPr>
            <p:txBody>
              <a:bodyPr/>
              <a:lstStyle/>
              <a:p>
                <a:pPr marL="342900" indent="-342900">
                  <a:buFont typeface="Wingdings" charset="2"/>
                  <a:buChar char="q"/>
                </a:pPr>
                <a:r>
                  <a:rPr lang="en-US" spc="0" dirty="0"/>
                  <a:t>Truth in FOL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spc="0" dirty="0">
                    <a:solidFill>
                      <a:srgbClr val="0000FF"/>
                    </a:solidFill>
                  </a:rPr>
                  <a:t>Sentences</a:t>
                </a:r>
                <a:r>
                  <a:rPr lang="en-US" sz="1800" spc="0" dirty="0"/>
                  <a:t> are true with respect to a model and an interpretation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spc="0" dirty="0">
                    <a:solidFill>
                      <a:srgbClr val="0000FF"/>
                    </a:solidFill>
                  </a:rPr>
                  <a:t>Model</a:t>
                </a:r>
                <a:r>
                  <a:rPr lang="en-US" sz="1800" spc="0" dirty="0"/>
                  <a:t> contains </a:t>
                </a:r>
                <a14:m>
                  <m:oMath xmlns:m="http://schemas.openxmlformats.org/officeDocument/2006/math">
                    <m:r>
                      <a:rPr lang="en-US" sz="1800" b="0" i="1" spc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spc="0" dirty="0"/>
                  <a:t> 1 objects (domain elements) and </a:t>
                </a:r>
                <a:br>
                  <a:rPr lang="en-US" sz="1800" spc="0" dirty="0"/>
                </a:br>
                <a:r>
                  <a:rPr lang="en-US" sz="1800" spc="0" dirty="0"/>
                  <a:t>relations among them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spc="0" dirty="0">
                    <a:solidFill>
                      <a:srgbClr val="0000FF"/>
                    </a:solidFill>
                  </a:rPr>
                  <a:t>Interpretation</a:t>
                </a:r>
                <a:r>
                  <a:rPr lang="en-US" sz="1800" spc="0" dirty="0"/>
                  <a:t> specifies referents for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C</a:t>
                </a:r>
                <a:r>
                  <a:rPr lang="en-US" sz="1600" spc="0" dirty="0"/>
                  <a:t>onstant symbols 	</a:t>
                </a:r>
                <a:r>
                  <a:rPr lang="en-US" sz="1600" spc="0" dirty="0">
                    <a:sym typeface="Wingdings" panose="05000000000000000000" pitchFamily="2" charset="2"/>
                  </a:rPr>
                  <a:t> </a:t>
                </a:r>
                <a:r>
                  <a:rPr lang="en-US" sz="1600" spc="0" dirty="0"/>
                  <a:t> objects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P</a:t>
                </a:r>
                <a:r>
                  <a:rPr lang="en-US" sz="1600" spc="0" dirty="0"/>
                  <a:t>redicate symbols 	</a:t>
                </a:r>
                <a:r>
                  <a:rPr lang="en-US" sz="1600" spc="0" dirty="0">
                    <a:sym typeface="Wingdings" panose="05000000000000000000" pitchFamily="2" charset="2"/>
                  </a:rPr>
                  <a:t> </a:t>
                </a:r>
                <a:r>
                  <a:rPr lang="en-US" sz="1600" spc="0" dirty="0"/>
                  <a:t> relations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F</a:t>
                </a:r>
                <a:r>
                  <a:rPr lang="en-US" sz="1600" spc="0" dirty="0"/>
                  <a:t>unction symbols 	</a:t>
                </a:r>
                <a:r>
                  <a:rPr lang="en-US" sz="1600" spc="0" dirty="0">
                    <a:sym typeface="Wingdings" panose="05000000000000000000" pitchFamily="2" charset="2"/>
                  </a:rPr>
                  <a:t></a:t>
                </a:r>
                <a:r>
                  <a:rPr lang="en-US" sz="1600" spc="0" dirty="0"/>
                  <a:t>  functional relations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spc="0" dirty="0"/>
                  <a:t>An atomic </a:t>
                </a:r>
                <a:r>
                  <a:rPr lang="en-US" sz="1800" spc="0" dirty="0">
                    <a:solidFill>
                      <a:schemeClr val="tx1"/>
                    </a:solidFill>
                  </a:rPr>
                  <a:t>sentence </a:t>
                </a:r>
                <a14:m>
                  <m:oMath xmlns:m="http://schemas.openxmlformats.org/officeDocument/2006/math">
                    <m:r>
                      <a:rPr lang="en-US" altLang="ko-KR" sz="1800" b="0" i="1" spc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𝑟𝑒𝑑𝑖𝑐𝑎𝑡𝑒</m:t>
                    </m:r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𝑡𝑒𝑟</m:t>
                    </m:r>
                    <m:sSub>
                      <m:sSubPr>
                        <m:ctrlPr>
                          <a:rPr lang="en-US" altLang="ko-KR" sz="180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b="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𝑡𝑒𝑟</m:t>
                    </m:r>
                    <m:sSub>
                      <m:sSubPr>
                        <m:ctrlPr>
                          <a:rPr lang="en-US" altLang="ko-KR" sz="180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800" b="0" i="1" spc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800" b="0" i="1" spc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800" b="1" i="1" spc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spc="0" dirty="0">
                    <a:solidFill>
                      <a:schemeClr val="tx1"/>
                    </a:solidFill>
                  </a:rPr>
                  <a:t>is true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spc="0" dirty="0" err="1">
                    <a:solidFill>
                      <a:srgbClr val="0000FF"/>
                    </a:solidFill>
                  </a:rPr>
                  <a:t>iff</a:t>
                </a:r>
                <a:r>
                  <a:rPr lang="en-US" sz="1600" spc="0" dirty="0">
                    <a:solidFill>
                      <a:schemeClr val="tx1"/>
                    </a:solidFill>
                  </a:rPr>
                  <a:t> the objects referred to by </a:t>
                </a:r>
                <a14:m>
                  <m:oMath xmlns:m="http://schemas.openxmlformats.org/officeDocument/2006/math">
                    <m:r>
                      <a:rPr lang="en-US" altLang="ko-KR" sz="1600" b="0" i="1" spc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나눔바른고딕" pitchFamily="50" charset="-127"/>
                      </a:rPr>
                      <m:t>𝑡𝑒𝑟</m:t>
                    </m:r>
                    <m:sSub>
                      <m:sSubPr>
                        <m:ctrlPr>
                          <a:rPr lang="en-US" altLang="ko-KR" sz="160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pc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나눔바른고딕" pitchFamily="50" charset="-127"/>
                      </a:rPr>
                      <m:t>, …, </m:t>
                    </m:r>
                    <m:r>
                      <a:rPr lang="en-US" altLang="ko-KR" sz="1600" b="0" i="1" spc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나눔바른고딕" pitchFamily="50" charset="-127"/>
                      </a:rPr>
                      <m:t>𝑡𝑒𝑟</m:t>
                    </m:r>
                    <m:sSub>
                      <m:sSubPr>
                        <m:ctrlPr>
                          <a:rPr lang="en-US" altLang="ko-KR" sz="160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pc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나눔바른고딕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b="1" spc="0" dirty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sz="1600" spc="0" dirty="0">
                    <a:solidFill>
                      <a:schemeClr val="tx1"/>
                    </a:solidFill>
                  </a:rPr>
                  <a:t>are in the relation referred </a:t>
                </a:r>
                <a:br>
                  <a:rPr lang="en-US" sz="1600" spc="0" dirty="0">
                    <a:solidFill>
                      <a:schemeClr val="tx1"/>
                    </a:solidFill>
                  </a:rPr>
                </a:br>
                <a:r>
                  <a:rPr lang="en-US" sz="1600" spc="0" dirty="0">
                    <a:solidFill>
                      <a:schemeClr val="tx1"/>
                    </a:solidFill>
                  </a:rPr>
                  <a:t>to by </a:t>
                </a:r>
                <a:r>
                  <a:rPr lang="en-US" sz="1600" spc="0" dirty="0">
                    <a:solidFill>
                      <a:srgbClr val="7030A0"/>
                    </a:solidFill>
                  </a:rPr>
                  <a:t>𝑝𝑟𝑒𝑑𝑖𝑐𝑎𝑡𝑒</a:t>
                </a:r>
                <a:endParaRPr lang="en-US" spc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367240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60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-36512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416824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Using 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542493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5.5 Using First-Order Logic (1/2)</a:t>
            </a:r>
            <a:endParaRPr lang="ko-KR" altLang="en-US" dirty="0">
              <a:ea typeface="나눔바른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68" y="1347614"/>
                <a:ext cx="8054180" cy="338437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2000" kern="1200">
                    <a:solidFill>
                      <a:schemeClr val="tx1"/>
                    </a:solidFill>
                    <a:latin typeface="나눔고딕 ExtraBold" pitchFamily="50" charset="-127"/>
                    <a:ea typeface="나눔고딕 ExtraBold" pitchFamily="50" charset="-127"/>
                    <a:cs typeface="+mj-cs"/>
                  </a:defRPr>
                </a:lvl1pPr>
              </a:lstStyle>
              <a:p>
                <a:pPr marL="285750" indent="-285750" fontAlgn="base">
                  <a:lnSpc>
                    <a:spcPts val="25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One’s mother is one’s female parent</a:t>
                </a:r>
              </a:p>
              <a:p>
                <a:pPr fontAlgn="base">
                  <a:lnSpc>
                    <a:spcPts val="25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Mother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c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=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Female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m, c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fontAlgn="base">
                  <a:lnSpc>
                    <a:spcPts val="25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One’s husband is one’s male spouse</a:t>
                </a:r>
              </a:p>
              <a:p>
                <a:pPr fontAlgn="base">
                  <a:lnSpc>
                    <a:spcPts val="25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Husband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w, h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Male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h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Spouse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h, w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ts val="25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Male and female are disjoint categories</a:t>
                </a:r>
              </a:p>
              <a:p>
                <a:pPr fontAlgn="base">
                  <a:lnSpc>
                    <a:spcPts val="25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Male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¬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Female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ts val="25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 and child are inverse relations</a:t>
                </a:r>
              </a:p>
              <a:p>
                <a:pPr fontAlgn="base">
                  <a:lnSpc>
                    <a:spcPts val="25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c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Child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c, p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ts val="25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 grandparent is a parent of one’s parent</a:t>
                </a:r>
              </a:p>
              <a:p>
                <a:pPr fontAlgn="base">
                  <a:lnSpc>
                    <a:spcPts val="25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Grandparent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g, c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R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g, p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c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8" y="1347614"/>
                <a:ext cx="8054180" cy="3384376"/>
              </a:xfrm>
              <a:prstGeom prst="rect">
                <a:avLst/>
              </a:prstGeom>
              <a:blipFill>
                <a:blip r:embed="rId2"/>
                <a:stretch>
                  <a:fillRect l="-4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6696744" cy="504056"/>
          </a:xfrm>
        </p:spPr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sz="2200" dirty="0"/>
              <a:t>Family relationships</a:t>
            </a:r>
            <a:endParaRPr lang="en-US" sz="2200" spc="0" dirty="0"/>
          </a:p>
        </p:txBody>
      </p:sp>
    </p:spTree>
    <p:extLst>
      <p:ext uri="{BB962C8B-B14F-4D97-AF65-F5344CB8AC3E}">
        <p14:creationId xmlns:p14="http://schemas.microsoft.com/office/powerpoint/2010/main" val="7283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5.5 Using First-Order Logic (2/2)</a:t>
            </a:r>
            <a:endParaRPr lang="ko-KR" altLang="en-US" dirty="0">
              <a:ea typeface="나눔바른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68" y="1203598"/>
                <a:ext cx="8486228" cy="338437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2000" kern="1200">
                    <a:solidFill>
                      <a:schemeClr val="tx1"/>
                    </a:solidFill>
                    <a:latin typeface="나눔고딕 ExtraBold" pitchFamily="50" charset="-127"/>
                    <a:ea typeface="나눔고딕 ExtraBold" pitchFamily="50" charset="-127"/>
                    <a:cs typeface="+mj-cs"/>
                  </a:defRPr>
                </a:lvl1pPr>
              </a:lstStyle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 sibling is another child of one’s parent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나눔바른고딕" pitchFamily="50" charset="-127"/>
                      </a:rPr>
                      <m:t>≠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x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Brothers are siblings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Brother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:r>
                  <a:rPr lang="en-US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 is symmetric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y, 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sz="1800" b="1" i="1" dirty="0"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 first cousin is a child of a parent’s sibling</a:t>
                </a:r>
              </a:p>
              <a:p>
                <a:pPr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          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FirstCousin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𝑝𝑠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R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ps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800" dirty="0">
                    <a:effectLst/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ps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sz="180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ko-KR" altLang="en-US" sz="1800" b="1" dirty="0"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8" y="1203598"/>
                <a:ext cx="8486228" cy="3384376"/>
              </a:xfrm>
              <a:prstGeom prst="rect">
                <a:avLst/>
              </a:prstGeo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5256584" cy="504056"/>
          </a:xfrm>
        </p:spPr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sz="2200" dirty="0"/>
              <a:t>Family relationships: Sibling</a:t>
            </a:r>
            <a:endParaRPr lang="en-US" sz="2200" spc="0" dirty="0"/>
          </a:p>
        </p:txBody>
      </p:sp>
    </p:spTree>
    <p:extLst>
      <p:ext uri="{BB962C8B-B14F-4D97-AF65-F5344CB8AC3E}">
        <p14:creationId xmlns:p14="http://schemas.microsoft.com/office/powerpoint/2010/main" val="69052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C6F517-6FB5-4061-AF0C-829AF1C26C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699542"/>
            <a:ext cx="8280920" cy="4248472"/>
          </a:xfrm>
        </p:spPr>
        <p:txBody>
          <a:bodyPr/>
          <a:lstStyle/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</a:rPr>
              <a:t>Knowledge representation languages </a:t>
            </a:r>
            <a:r>
              <a:rPr lang="en-US" sz="1400" dirty="0"/>
              <a:t>should be declarative, compositional, expressive, context independent, and unambiguous.</a:t>
            </a:r>
          </a:p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/>
              <a:t>Logics differ in their </a:t>
            </a:r>
            <a:r>
              <a:rPr lang="en-US" sz="1400" dirty="0">
                <a:solidFill>
                  <a:srgbClr val="0000FF"/>
                </a:solidFill>
              </a:rPr>
              <a:t>ontological commitments </a:t>
            </a:r>
            <a:r>
              <a:rPr lang="en-US" sz="1400" dirty="0"/>
              <a:t>and </a:t>
            </a:r>
            <a:r>
              <a:rPr lang="en-US" sz="1400" dirty="0">
                <a:solidFill>
                  <a:srgbClr val="0000FF"/>
                </a:solidFill>
              </a:rPr>
              <a:t>epistemological commitments</a:t>
            </a:r>
            <a:r>
              <a:rPr lang="en-US" sz="1400" dirty="0"/>
              <a:t>. While PL commits only to the existence of facts, FOL commits to the existence of objects and relations and thereby gains expressive power.</a:t>
            </a:r>
          </a:p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/>
              <a:t>The syntax of FOL extends the PL by adding </a:t>
            </a:r>
            <a:r>
              <a:rPr lang="en-US" sz="1400" dirty="0">
                <a:solidFill>
                  <a:srgbClr val="0000FF"/>
                </a:solidFill>
              </a:rPr>
              <a:t>terms </a:t>
            </a:r>
            <a:r>
              <a:rPr lang="en-US" sz="1400" dirty="0"/>
              <a:t>to represent objects, and having universal and existential </a:t>
            </a:r>
            <a:r>
              <a:rPr lang="en-US" sz="1400" dirty="0">
                <a:solidFill>
                  <a:srgbClr val="0000FF"/>
                </a:solidFill>
              </a:rPr>
              <a:t>quantifiers</a:t>
            </a:r>
            <a:r>
              <a:rPr lang="en-US" sz="1400" dirty="0"/>
              <a:t> to construct assertions about all or some of the possible values of the quantified variables. </a:t>
            </a:r>
          </a:p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/>
              <a:t>A </a:t>
            </a:r>
            <a:r>
              <a:rPr lang="en-US" sz="1400" dirty="0">
                <a:solidFill>
                  <a:srgbClr val="0000FF"/>
                </a:solidFill>
              </a:rPr>
              <a:t>possible world</a:t>
            </a:r>
            <a:r>
              <a:rPr lang="en-US" sz="1400" dirty="0"/>
              <a:t>, or </a:t>
            </a:r>
            <a:r>
              <a:rPr lang="en-US" sz="1400" dirty="0">
                <a:solidFill>
                  <a:srgbClr val="0000FF"/>
                </a:solidFill>
              </a:rPr>
              <a:t>model</a:t>
            </a:r>
            <a:r>
              <a:rPr lang="en-US" sz="1400" dirty="0"/>
              <a:t>, for first-order logic includes a set of objects and an </a:t>
            </a:r>
            <a:r>
              <a:rPr lang="en-US" sz="1400" dirty="0">
                <a:solidFill>
                  <a:srgbClr val="0000FF"/>
                </a:solidFill>
              </a:rPr>
              <a:t>interpretation</a:t>
            </a:r>
            <a:r>
              <a:rPr lang="en-US" sz="1400" dirty="0"/>
              <a:t> that maps constant symbols to objects, predicate symbols to relations among objects, and function symbols to functions on objects.</a:t>
            </a:r>
          </a:p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/>
              <a:t>An atomic sentence is true just when the relation named by the predicate holds between the objects named by the terms. </a:t>
            </a:r>
            <a:r>
              <a:rPr lang="en-US" sz="1400" dirty="0">
                <a:solidFill>
                  <a:srgbClr val="0000FF"/>
                </a:solidFill>
              </a:rPr>
              <a:t>Extended interpretations</a:t>
            </a:r>
            <a:r>
              <a:rPr lang="en-US" sz="1400" dirty="0"/>
              <a:t>, which map quantifier variables to objects in the model, define the truth of quantified sentences.</a:t>
            </a:r>
          </a:p>
          <a:p>
            <a:pPr latinLnBrk="0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400" dirty="0">
                <a:solidFill>
                  <a:srgbClr val="0000FF"/>
                </a:solidFill>
              </a:rPr>
              <a:t>Developing a KB in FOL</a:t>
            </a:r>
            <a:r>
              <a:rPr lang="en-US" sz="1400" dirty="0"/>
              <a:t> requires a careful process of analyzing the domain, choosing a vocabulary, and encoding the axioms required to support the desired inferences. </a:t>
            </a:r>
          </a:p>
        </p:txBody>
      </p:sp>
    </p:spTree>
    <p:extLst>
      <p:ext uri="{BB962C8B-B14F-4D97-AF65-F5344CB8AC3E}">
        <p14:creationId xmlns:p14="http://schemas.microsoft.com/office/powerpoint/2010/main" val="118604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430" y="63702"/>
            <a:ext cx="8733066" cy="511200"/>
          </a:xfrm>
        </p:spPr>
        <p:txBody>
          <a:bodyPr/>
          <a:lstStyle/>
          <a:p>
            <a:r>
              <a:rPr lang="en-US" sz="2400" dirty="0"/>
              <a:t>Representing Knowledge in Logic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601838" y="1417880"/>
            <a:ext cx="1778474" cy="415786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latinLnBrk="1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914400" indent="-457200" latinLnBrk="1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371600" indent="-457200" latinLnBrk="1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828800" indent="-457200" latinLnBrk="1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286000" indent="-457200" latinLnBrk="1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743200" indent="-4572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3200400" indent="-4572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657600" indent="-4572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4114800" indent="-457200" fontAlgn="base" latinLnBrk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B</a:t>
            </a:r>
            <a:r>
              <a:rPr lang="en-US" altLang="ko-KR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^ </a:t>
            </a:r>
            <a:r>
              <a:rPr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</a:t>
            </a:r>
            <a:r>
              <a:rPr lang="en-US" altLang="ko-KR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=&gt; </a:t>
            </a:r>
            <a:r>
              <a:rPr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M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0112" y="3971840"/>
            <a:ext cx="18002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M</a:t>
            </a:r>
            <a:r>
              <a:rPr kumimoji="1" lang="en-US" altLang="ko-KR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6097" y="771550"/>
            <a:ext cx="3260828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Knowledge Base (Rules)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601838" y="2583944"/>
            <a:ext cx="1778474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B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9721" y="2008460"/>
            <a:ext cx="2074607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Sensors (Facts)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4148" y="3354546"/>
            <a:ext cx="1834156" cy="57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Query (Goal)</a:t>
            </a:r>
            <a:endParaRPr lang="en-US" sz="2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2348" y="4083918"/>
            <a:ext cx="81304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i="1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B</a:t>
            </a:r>
            <a:r>
              <a:rPr lang="en-US" sz="14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attery</a:t>
            </a:r>
          </a:p>
          <a:p>
            <a:pPr algn="just">
              <a:lnSpc>
                <a:spcPct val="150000"/>
              </a:lnSpc>
            </a:pPr>
            <a:r>
              <a:rPr lang="en-US" sz="1400" i="1" dirty="0" err="1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</a:t>
            </a:r>
            <a:r>
              <a:rPr lang="en-US" sz="1400" i="1" dirty="0" err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iftable</a:t>
            </a:r>
            <a:endParaRPr lang="en-US" sz="1400" i="1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i="1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M</a:t>
            </a:r>
            <a:r>
              <a:rPr lang="en-US" sz="1400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ovable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772BD-5AD3-4298-94E5-60FAA7FED120}"/>
              </a:ext>
            </a:extLst>
          </p:cNvPr>
          <p:cNvSpPr txBox="1"/>
          <p:nvPr/>
        </p:nvSpPr>
        <p:spPr>
          <a:xfrm>
            <a:off x="2051720" y="4241145"/>
            <a:ext cx="104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사진 출처 </a:t>
            </a:r>
            <a:r>
              <a:rPr lang="en-US" altLang="ko-KR" sz="10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F80E1-3FA3-9E46-9ACC-39E1EEFD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2" y="1090440"/>
            <a:ext cx="4006129" cy="30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7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" pitchFamily="50" charset="-127"/>
              </a:rPr>
              <a:t>Kinds of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843559"/>
            <a:ext cx="8352928" cy="648072"/>
          </a:xfrm>
        </p:spPr>
        <p:txBody>
          <a:bodyPr/>
          <a:lstStyle/>
          <a:p>
            <a:pPr marL="0" indent="0">
              <a:buNone/>
            </a:pPr>
            <a:r>
              <a:rPr lang="en-US" spc="0" dirty="0"/>
              <a:t>Logics in general (formal languages)</a:t>
            </a:r>
          </a:p>
          <a:p>
            <a:pPr marL="0" indent="0">
              <a:buNone/>
            </a:pPr>
            <a:endParaRPr lang="en-US" spc="0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B9CC9DBD-82A6-4302-8BA8-53E0608C3C96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1644259"/>
          <a:ext cx="8712968" cy="258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911065044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046367328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1184503245"/>
                    </a:ext>
                  </a:extLst>
                </a:gridCol>
              </a:tblGrid>
              <a:tr h="645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Language</a:t>
                      </a:r>
                      <a:endParaRPr lang="ko-KR" altLang="en-US" sz="1600" dirty="0"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Ontological Commitment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(What exists in the world)</a:t>
                      </a:r>
                      <a:endParaRPr lang="ko-KR" altLang="en-US" sz="1600" dirty="0">
                        <a:solidFill>
                          <a:srgbClr val="FFC000"/>
                        </a:solidFill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Epistemological Commitment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FFC000"/>
                          </a:solidFill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(What an agent believes about facts)</a:t>
                      </a:r>
                      <a:endParaRPr lang="ko-KR" altLang="en-US" sz="1600" dirty="0">
                        <a:solidFill>
                          <a:srgbClr val="FFC000"/>
                        </a:solidFill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851326"/>
                  </a:ext>
                </a:extLst>
              </a:tr>
              <a:tr h="193775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Propositional logic</a:t>
                      </a: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        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rgbClr val="0000FF"/>
                          </a:solidFill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First-order logic          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Temporal logic            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Probability theory         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Fuzzy logic </a:t>
                      </a:r>
                      <a:endParaRPr lang="ko-KR" altLang="en-US" sz="1400" dirty="0"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facts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facts, objects, relations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facts, objects, relations, times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facts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facts + degree of truth</a:t>
                      </a:r>
                      <a:endParaRPr lang="ko-KR" altLang="en-US" sz="1400" dirty="0"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true/false/unknown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true/false/unknown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true/false/unknown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degree of belief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나눔바른고딕" panose="020B0603020101020101" pitchFamily="34" charset="-127"/>
                          <a:ea typeface="나눔바른고딕" panose="020B0603020101020101" pitchFamily="34" charset="-127"/>
                        </a:rPr>
                        <a:t>known interval value</a:t>
                      </a:r>
                      <a:endParaRPr lang="ko-KR" altLang="en-US" sz="1400" dirty="0">
                        <a:latin typeface="나눔바른고딕" panose="020B0603020101020101" pitchFamily="34" charset="-127"/>
                        <a:ea typeface="나눔바른고딕" panose="020B060302010102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07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32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AEC4-5E14-4C13-8CAD-7EE7DF9C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&amp;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7A7BF-DEF9-4570-8F26-BB4E3B97A53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8089" y="693057"/>
                <a:ext cx="5328592" cy="39604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Inference rules</a:t>
                </a:r>
              </a:p>
              <a:p>
                <a:pPr marL="265113" indent="271463">
                  <a:buFont typeface="Wingdings" charset="2"/>
                  <a:buChar char="q"/>
                </a:pPr>
                <a:r>
                  <a:rPr lang="en-US" sz="2000" dirty="0"/>
                  <a:t>Modus ponens</a:t>
                </a:r>
              </a:p>
              <a:p>
                <a:pPr marL="265113" lvl="1" indent="271463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altLang="ko-KR" b="0" i="1" dirty="0">
                    <a:solidFill>
                      <a:srgbClr val="7030A0"/>
                    </a:solidFill>
                    <a:latin typeface="Cambria Math" charset="0"/>
                  </a:rPr>
                  <a:t>,</a:t>
                </a:r>
                <a:r>
                  <a:rPr lang="ko-KR" altLang="en-US" b="0" i="1" dirty="0">
                    <a:solidFill>
                      <a:srgbClr val="7030A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ko-KR" b="0" i="1" dirty="0">
                    <a:solidFill>
                      <a:srgbClr val="7030A0"/>
                    </a:solidFill>
                    <a:latin typeface="Cambria Math" charset="0"/>
                  </a:rPr>
                  <a:t>.  </a:t>
                </a:r>
                <a:r>
                  <a:rPr lang="ko-KR" altLang="en-US" b="0" i="1" dirty="0">
                    <a:solidFill>
                      <a:srgbClr val="7030A0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</m:oMath>
                </a14:m>
                <a:r>
                  <a:rPr lang="ko-KR" altLang="en-US" b="0" i="1" dirty="0">
                    <a:solidFill>
                      <a:srgbClr val="7030A0"/>
                    </a:solidFill>
                    <a:latin typeface="Cambria Math" charset="0"/>
                    <a:sym typeface="Wingdings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endParaRPr lang="ko-KR" altLang="en-US" b="0" i="1" dirty="0">
                  <a:solidFill>
                    <a:srgbClr val="7030A0"/>
                  </a:solidFill>
                  <a:latin typeface="Cambria Math" charset="0"/>
                </a:endParaRPr>
              </a:p>
              <a:p>
                <a:pPr marL="265113" lvl="1" indent="271463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…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</m:oMath>
                </a14:m>
                <a:r>
                  <a:rPr lang="en-US" altLang="ko-KR" i="1" dirty="0">
                    <a:solidFill>
                      <a:srgbClr val="7030A0"/>
                    </a:solidFill>
                    <a:latin typeface="Cambria Math" charset="0"/>
                    <a:sym typeface="Wingdings"/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 </a:t>
                </a:r>
              </a:p>
              <a:p>
                <a:pPr marL="265113" indent="271463">
                  <a:buFont typeface="Wingdings" charset="2"/>
                  <a:buChar char="q"/>
                </a:pPr>
                <a:r>
                  <a:rPr lang="en-US" sz="2000" dirty="0"/>
                  <a:t>And-elimination</a:t>
                </a:r>
              </a:p>
              <a:p>
                <a:pPr marL="265113" indent="271463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         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∧</m:t>
                    </m:r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pPr marL="265113" indent="271463">
                  <a:buFont typeface="Wingdings" charset="2"/>
                  <a:buChar char="q"/>
                </a:pPr>
                <a:r>
                  <a:rPr lang="en-US" sz="2000" dirty="0"/>
                  <a:t>Resolution</a:t>
                </a:r>
              </a:p>
              <a:p>
                <a:pPr marL="265113" lvl="1" indent="271463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   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  </a:t>
                </a:r>
              </a:p>
              <a:p>
                <a:pPr marL="265113" lvl="1" indent="271463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⊨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7A7BF-DEF9-4570-8F26-BB4E3B97A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8089" y="693057"/>
                <a:ext cx="5328592" cy="3960440"/>
              </a:xfrm>
              <a:blipFill>
                <a:blip r:embed="rId2"/>
                <a:stretch>
                  <a:fillRect l="-1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012160" y="1504404"/>
            <a:ext cx="174387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Light</a:t>
            </a:r>
            <a:r>
              <a:rPr lang="en-US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=&gt; </a:t>
            </a:r>
            <a:r>
              <a:rPr lang="en-US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Lecture</a:t>
            </a:r>
          </a:p>
          <a:p>
            <a:pPr algn="just"/>
            <a:r>
              <a:rPr lang="en-US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Light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  <a:sym typeface="Wingdings"/>
              </a:rPr>
              <a:t> </a:t>
            </a:r>
            <a:r>
              <a:rPr lang="en-US" i="1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  <a:sym typeface="Wingdings"/>
              </a:rPr>
              <a:t>Lecture</a:t>
            </a:r>
            <a:endParaRPr lang="en-US" i="1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12160" y="3448620"/>
                <a:ext cx="2379504" cy="92333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¬ 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 </a:t>
                </a:r>
                <a:r>
                  <a:rPr lang="en-US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∨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  <a:p>
                <a:pPr algn="just"/>
                <a:r>
                  <a:rPr lang="en-US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 </a:t>
                </a:r>
                <a:r>
                  <a:rPr lang="en-US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Lecture</a:t>
                </a:r>
                <a:endParaRPr lang="en-US" i="1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448620"/>
                <a:ext cx="2379504" cy="923330"/>
              </a:xfrm>
              <a:prstGeom prst="rect">
                <a:avLst/>
              </a:prstGeom>
              <a:blipFill>
                <a:blip r:embed="rId3"/>
                <a:stretch>
                  <a:fillRect l="-1579" t="-2703" b="-810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12160" y="2635047"/>
                <a:ext cx="2074992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</a:t>
                </a:r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 =&gt; </a:t>
                </a: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  <a:p>
                <a:pPr algn="just"/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</a:t>
                </a:r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  <a:sym typeface="Wingdings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¬ 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Light </a:t>
                </a:r>
                <a:r>
                  <a:rPr lang="en-US" sz="16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∨  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Lecture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635047"/>
                <a:ext cx="2074992" cy="584775"/>
              </a:xfrm>
              <a:prstGeom prst="rect">
                <a:avLst/>
              </a:prstGeom>
              <a:blipFill>
                <a:blip r:embed="rId4"/>
                <a:stretch>
                  <a:fillRect l="-1212" t="-2083" b="-10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81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>
                <a:ea typeface="나눔바른고딕" pitchFamily="50" charset="-127"/>
              </a:rPr>
              <a:t>First-Order Logic</a:t>
            </a:r>
            <a:endParaRPr lang="ko-KR" altLang="en-US" dirty="0">
              <a:ea typeface="나눔바른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268" y="1203598"/>
                <a:ext cx="8486228" cy="3384376"/>
              </a:xfrm>
              <a:prstGeom prst="rect">
                <a:avLst/>
              </a:prstGeom>
            </p:spPr>
            <p:txBody>
              <a:bodyPr anchor="t"/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2000" kern="1200">
                    <a:solidFill>
                      <a:schemeClr val="tx1"/>
                    </a:solidFill>
                    <a:latin typeface="나눔고딕 ExtraBold" pitchFamily="50" charset="-127"/>
                    <a:ea typeface="나눔고딕 ExtraBold" pitchFamily="50" charset="-127"/>
                    <a:cs typeface="+mj-cs"/>
                  </a:defRPr>
                </a:lvl1pPr>
              </a:lstStyle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 sibling is another child of one’s parents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나눔바른고딕" pitchFamily="50" charset="-127"/>
                      </a:rPr>
                      <m:t>≠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x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Brothers are siblings</a:t>
                </a:r>
              </a:p>
              <a:p>
                <a:pPr lvl="1" fontAlgn="base">
                  <a:lnSpc>
                    <a:spcPct val="150000"/>
                  </a:lnSpc>
                </a:pP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Brother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:r>
                  <a:rPr lang="en-US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6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6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 is symmetric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y, 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sz="1800" b="1" i="1" dirty="0"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marL="285750" indent="-285750" fontAlgn="base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 first cousin is a child of a parent’s sibling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          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FirstCousin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x, 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𝑝𝑠</m:t>
                    </m:r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R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Sibling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ps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x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ko-KR" sz="1800" dirty="0">
                    <a:effectLst/>
                    <a:latin typeface="Times New Roman" panose="02020603050405020304" pitchFamily="18" charset="0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Parent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ps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800" i="1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)</a:t>
                </a:r>
                <a:endParaRPr lang="en-US" altLang="ko-KR" sz="180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en-US" altLang="ko-KR" sz="1800" dirty="0">
                  <a:solidFill>
                    <a:srgbClr val="7030A0"/>
                  </a:solidFill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ko-KR" altLang="en-US" sz="1800" b="1" dirty="0"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제목 9">
                <a:extLst>
                  <a:ext uri="{FF2B5EF4-FFF2-40B4-BE49-F238E27FC236}">
                    <a16:creationId xmlns:a16="http://schemas.microsoft.com/office/drawing/2014/main" id="{09F753E7-A4AB-4887-87FF-79CAAFF1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68" y="1203598"/>
                <a:ext cx="8486228" cy="3384376"/>
              </a:xfrm>
              <a:prstGeom prst="rect">
                <a:avLst/>
              </a:prstGeo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5256584" cy="504056"/>
          </a:xfrm>
        </p:spPr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sz="2200" dirty="0"/>
              <a:t>Family relationships: Sibling</a:t>
            </a:r>
            <a:endParaRPr lang="en-US" sz="2200" spc="0" dirty="0"/>
          </a:p>
        </p:txBody>
      </p:sp>
    </p:spTree>
    <p:extLst>
      <p:ext uri="{BB962C8B-B14F-4D97-AF65-F5344CB8AC3E}">
        <p14:creationId xmlns:p14="http://schemas.microsoft.com/office/powerpoint/2010/main" val="22226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kumimoji="1" lang="en-US" altLang="ko-Kore-KR" dirty="0"/>
              <a:t>Lecture 5. Knowledge-Based Agents</a:t>
            </a:r>
            <a:endParaRPr kumimoji="1" lang="ko-Kore-KR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BA3606-E491-7D47-A8BA-6124D92630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59776" y="915566"/>
            <a:ext cx="8664224" cy="3960440"/>
          </a:xfrm>
        </p:spPr>
        <p:txBody>
          <a:bodyPr numCol="2"/>
          <a:lstStyle/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Knowledge-based Agents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What is knowledge?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prstClr val="black"/>
                </a:solidFill>
              </a:rPr>
              <a:t>Logical Agents: Knowledge in logic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>
                <a:solidFill>
                  <a:srgbClr val="0000FF"/>
                </a:solidFill>
              </a:rPr>
              <a:t>Propositional Logic</a:t>
            </a:r>
            <a:endParaRPr lang="en-US" sz="1800" dirty="0">
              <a:solidFill>
                <a:srgbClr val="0000FF"/>
              </a:solidFill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Syntax and semantics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>
                <a:solidFill>
                  <a:prstClr val="black"/>
                </a:solidFill>
              </a:rPr>
              <a:t>Propositional Inference</a:t>
            </a:r>
            <a:endParaRPr lang="en-US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Forward and backward chaining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Resolution inference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>
                <a:solidFill>
                  <a:srgbClr val="0000FF"/>
                </a:solidFill>
              </a:rPr>
              <a:t>First-Order Logic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ore-KR" dirty="0"/>
              <a:t>Syntax and semantics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kumimoji="1" lang="en-US" altLang="ko-Kore-KR" dirty="0"/>
              <a:t>Using first-order logic</a:t>
            </a:r>
            <a:endParaRPr lang="en-US" altLang="ko-Kore-KR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0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23168</TotalTime>
  <Words>3081</Words>
  <Application>Microsoft Macintosh PowerPoint</Application>
  <PresentationFormat>화면 슬라이드 쇼(16:9)</PresentationFormat>
  <Paragraphs>459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CambriaMath</vt:lpstr>
      <vt:lpstr>나눔고딕</vt:lpstr>
      <vt:lpstr>나눔바른고딕</vt:lpstr>
      <vt:lpstr>맑은 고딕</vt:lpstr>
      <vt:lpstr>맑은 고딕</vt:lpstr>
      <vt:lpstr>Arial</vt:lpstr>
      <vt:lpstr>Cambria Math</vt:lpstr>
      <vt:lpstr>NanumBarunGothic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Introduction</vt:lpstr>
      <vt:lpstr>Knowledge-Based Agents</vt:lpstr>
      <vt:lpstr>Representing Knowledge in Logic</vt:lpstr>
      <vt:lpstr>Kinds of Logic</vt:lpstr>
      <vt:lpstr>Propositional Logic &amp; Inference</vt:lpstr>
      <vt:lpstr>First-Order Logic</vt:lpstr>
      <vt:lpstr>Lecture 5. Knowledge-Based Agents</vt:lpstr>
      <vt:lpstr>Outline (Lecture 5)</vt:lpstr>
      <vt:lpstr>PowerPoint 프레젠테이션</vt:lpstr>
      <vt:lpstr>5.1 Knowledge-Based Agents (1/2)</vt:lpstr>
      <vt:lpstr>5.1 Knowledge-Based Agents (2/2)</vt:lpstr>
      <vt:lpstr>The Wumpus World</vt:lpstr>
      <vt:lpstr>PowerPoint 프레젠테이션</vt:lpstr>
      <vt:lpstr>5.2 Propositional Logic (1/5)</vt:lpstr>
      <vt:lpstr>5.2 Propositional Logic (3/5)</vt:lpstr>
      <vt:lpstr>5.2 Propositional Logic (4/5)</vt:lpstr>
      <vt:lpstr>5.2 Propositional Logic (2/5)</vt:lpstr>
      <vt:lpstr>5.2 Propositional Logic (5/5)</vt:lpstr>
      <vt:lpstr>PowerPoint 프레젠테이션</vt:lpstr>
      <vt:lpstr>5.3 Propositional Theorem Proving (1/10)</vt:lpstr>
      <vt:lpstr>5.3 Propositional Theorem Proving (2/10)</vt:lpstr>
      <vt:lpstr>5.3 Propositional Theorem Proving (3/10)</vt:lpstr>
      <vt:lpstr>5.3 Propositional Theorem Proving (4/10)</vt:lpstr>
      <vt:lpstr>5.3 Propositional Theorem Proving (5/10)</vt:lpstr>
      <vt:lpstr>5.3 Propositional Theorem Proving (6/10)</vt:lpstr>
      <vt:lpstr>5.3 Propositional Theorem Proving (7/10)</vt:lpstr>
      <vt:lpstr>6.5 Propositional Theorem Proving (8/10)</vt:lpstr>
      <vt:lpstr>5.3 Propositional Theorem Proving (9/10)</vt:lpstr>
      <vt:lpstr>5.3 Propositional Theorem Proving (10/10)</vt:lpstr>
      <vt:lpstr>Agents Based on Propositional Logic</vt:lpstr>
      <vt:lpstr>Summary (Part I)</vt:lpstr>
      <vt:lpstr>PowerPoint 프레젠테이션</vt:lpstr>
      <vt:lpstr>5.4 First-Order Logic (1/8)</vt:lpstr>
      <vt:lpstr>5.4 First-Order Logic (2/8)</vt:lpstr>
      <vt:lpstr>5.4 First-Order Logic (3/8)</vt:lpstr>
      <vt:lpstr>5.4 First-Order Logic (4/8)</vt:lpstr>
      <vt:lpstr>5.4 First-Order Logic (5/8)</vt:lpstr>
      <vt:lpstr>5.4 First-Order Logic (6/8)</vt:lpstr>
      <vt:lpstr>5.4 First-Order Logic (7/8)</vt:lpstr>
      <vt:lpstr>5.4 First-Order Logic (8/8)</vt:lpstr>
      <vt:lpstr>PowerPoint 프레젠테이션</vt:lpstr>
      <vt:lpstr>5.5 Using First-Order Logic (1/2)</vt:lpstr>
      <vt:lpstr>5.5 Using First-Order Logic (2/2)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2271</cp:revision>
  <cp:lastPrinted>2015-05-26T08:02:34Z</cp:lastPrinted>
  <dcterms:created xsi:type="dcterms:W3CDTF">2012-06-20T06:21:11Z</dcterms:created>
  <dcterms:modified xsi:type="dcterms:W3CDTF">2022-06-06T07:18:43Z</dcterms:modified>
</cp:coreProperties>
</file>